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9"/>
  </p:notesMasterIdLst>
  <p:sldIdLst>
    <p:sldId id="256" r:id="rId5"/>
    <p:sldId id="334" r:id="rId6"/>
    <p:sldId id="322" r:id="rId7"/>
    <p:sldId id="333" r:id="rId8"/>
    <p:sldId id="317" r:id="rId9"/>
    <p:sldId id="258" r:id="rId10"/>
    <p:sldId id="318" r:id="rId11"/>
    <p:sldId id="257" r:id="rId12"/>
    <p:sldId id="265" r:id="rId13"/>
    <p:sldId id="259" r:id="rId14"/>
    <p:sldId id="326" r:id="rId15"/>
    <p:sldId id="327" r:id="rId16"/>
    <p:sldId id="329" r:id="rId17"/>
    <p:sldId id="261" r:id="rId18"/>
    <p:sldId id="262" r:id="rId19"/>
    <p:sldId id="316" r:id="rId20"/>
    <p:sldId id="324" r:id="rId21"/>
    <p:sldId id="267" r:id="rId22"/>
    <p:sldId id="268" r:id="rId23"/>
    <p:sldId id="332" r:id="rId24"/>
    <p:sldId id="330" r:id="rId25"/>
    <p:sldId id="314" r:id="rId26"/>
    <p:sldId id="325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 autoAdjust="0"/>
    <p:restoredTop sz="86541" autoAdjust="0"/>
  </p:normalViewPr>
  <p:slideViewPr>
    <p:cSldViewPr snapToGrid="0">
      <p:cViewPr varScale="1">
        <p:scale>
          <a:sx n="100" d="100"/>
          <a:sy n="100" d="100"/>
        </p:scale>
        <p:origin x="184" y="496"/>
      </p:cViewPr>
      <p:guideLst/>
    </p:cSldViewPr>
  </p:slideViewPr>
  <p:outlineViewPr>
    <p:cViewPr>
      <p:scale>
        <a:sx n="33" d="100"/>
        <a:sy n="33" d="100"/>
      </p:scale>
      <p:origin x="0" y="-1531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DFCC3-9444-904F-8BDC-F0A1FF6E28DC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1B4EB-0248-0C41-8423-3C4A0934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29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963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13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0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This slide shows a comparison of vertical jump force time curve analysis using something like a functional t-test to determine what parts of the two ensemble mean curves are significantly different.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642BC61-6E36-40E8-8FBB-B4D61A272A39}" type="slidenum">
              <a:rPr lang="en-IE" altLang="en-US" sz="1200" b="0" smtClean="0">
                <a:latin typeface="Times New Roman" pitchFamily="18" charset="0"/>
              </a:rPr>
              <a:pPr/>
              <a:t>14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879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In biomechanics we gather lots of high dimensional data</a:t>
            </a: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33F5EFC-E5E5-40B6-A7BE-B22641B0DEB6}" type="slidenum">
              <a:rPr lang="en-IE" altLang="en-US" sz="1200" b="0" smtClean="0">
                <a:latin typeface="Times New Roman" pitchFamily="18" charset="0"/>
              </a:rPr>
              <a:pPr/>
              <a:t>18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2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27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84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54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07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46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sz="1600" dirty="0"/>
              <a:t>I suppose  I should let you know main things  I intend to talk about today.</a:t>
            </a:r>
          </a:p>
          <a:p>
            <a:r>
              <a:rPr lang="en-IE" altLang="en-US" sz="1600" dirty="0"/>
              <a:t>Deciding on this was a real challenge, but in the end – I decided to attempt the impossible and base the presentation on two apparently different research interests that I had over many years.</a:t>
            </a:r>
          </a:p>
          <a:p>
            <a:r>
              <a:rPr lang="en-IE" altLang="en-US" sz="1600" dirty="0"/>
              <a:t>Firstly: I want to examine the applications of Functional Data Analysis (FDA) </a:t>
            </a:r>
          </a:p>
          <a:p>
            <a:r>
              <a:rPr lang="en-IE" altLang="en-US" sz="1600" dirty="0"/>
              <a:t>Secondly: I’ll talk about the role of leg stiffness in running and jumping</a:t>
            </a:r>
          </a:p>
          <a:p>
            <a:r>
              <a:rPr lang="en-IE" altLang="en-US" sz="1600" dirty="0"/>
              <a:t>And finally- I’m going to try and find some common ground between these two themes </a:t>
            </a: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4C5CED4-F6DB-44EB-B875-CBE513A3B8A0}" type="slidenum">
              <a:rPr lang="en-IE" altLang="en-US" sz="1200" b="0" smtClean="0">
                <a:latin typeface="Times New Roman" pitchFamily="18" charset="0"/>
              </a:rPr>
              <a:pPr/>
              <a:t>6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13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32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28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FDA is a developing field with some important work in the discipline of biomechanics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5B256BD-B8B7-4249-A852-3AB08F0566DB}" type="slidenum">
              <a:rPr lang="en-IE" altLang="en-US" sz="1200" b="0" smtClean="0">
                <a:latin typeface="Times New Roman" pitchFamily="18" charset="0"/>
              </a:rPr>
              <a:pPr/>
              <a:t>9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78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And so to the presentation…. When I was grappling with what I should do  I decided to look back at various </a:t>
            </a:r>
            <a:r>
              <a:rPr lang="en-IE" altLang="en-US" dirty="0" err="1"/>
              <a:t>Goeffrey</a:t>
            </a:r>
            <a:r>
              <a:rPr lang="en-IE" altLang="en-US" dirty="0"/>
              <a:t> Dyson presentations and I was struck by the presentation of Professor Joe Hamill who in 2006 considered “how methods of complex analysis had contributed to the understanding of overuse injuries in sport” </a:t>
            </a:r>
          </a:p>
          <a:p>
            <a:r>
              <a:rPr lang="en-IE" altLang="en-US" dirty="0"/>
              <a:t>-Traditional methods focus on discrete measures but these are inadequate when considering coordination.</a:t>
            </a:r>
          </a:p>
          <a:p>
            <a:r>
              <a:rPr lang="en-IE" altLang="en-US" dirty="0"/>
              <a:t>-Highlighted importance of coordination variability </a:t>
            </a:r>
          </a:p>
          <a:p>
            <a:r>
              <a:rPr lang="en-IE" altLang="en-US" dirty="0"/>
              <a:t>-Discrete and continuous relative phase may examine  joint and segment coupling coordination in running.</a:t>
            </a:r>
          </a:p>
          <a:p>
            <a:r>
              <a:rPr lang="en-IE" altLang="en-US" dirty="0"/>
              <a:t>-Concluded that those methods could lead to a deeper understanding of the injury process. </a:t>
            </a: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71607E22-8AB5-490E-8D43-818116E36A22}" type="slidenum">
              <a:rPr lang="en-IE" altLang="en-US" sz="1200" b="0" smtClean="0">
                <a:latin typeface="Times New Roman" pitchFamily="18" charset="0"/>
              </a:rPr>
              <a:pPr/>
              <a:t>10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4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11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9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12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57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85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5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0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5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10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70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55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49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01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50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F10CA-94B3-504B-A812-19B0C18E6A91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logo with a running person and text&#10;&#10;Description automatically generated with medium confidence">
            <a:extLst>
              <a:ext uri="{FF2B5EF4-FFF2-40B4-BE49-F238E27FC236}">
                <a16:creationId xmlns:a16="http://schemas.microsoft.com/office/drawing/2014/main" id="{3E8023FA-5676-80BF-BD28-BE4B85FDD8C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69575" y="77788"/>
            <a:ext cx="1568450" cy="1568450"/>
          </a:xfrm>
          <a:prstGeom prst="rect">
            <a:avLst/>
          </a:prstGeom>
        </p:spPr>
      </p:pic>
      <p:pic>
        <p:nvPicPr>
          <p:cNvPr id="9" name="Picture 8" descr="A blue circle with white outline of people running&#10;&#10;Description automatically generated">
            <a:extLst>
              <a:ext uri="{FF2B5EF4-FFF2-40B4-BE49-F238E27FC236}">
                <a16:creationId xmlns:a16="http://schemas.microsoft.com/office/drawing/2014/main" id="{D08FFF8B-03B1-6FBD-87E2-ACB282BA0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30734" t="28892" r="33969" b="23529"/>
          <a:stretch/>
        </p:blipFill>
        <p:spPr>
          <a:xfrm>
            <a:off x="10473446" y="13173"/>
            <a:ext cx="1760707" cy="1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6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21.png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8.wmf"/><Relationship Id="rId2" Type="http://schemas.openxmlformats.org/officeDocument/2006/relationships/notesSlide" Target="../notesSlides/notesSlide12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29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16.bin"/><Relationship Id="rId2" Type="http://schemas.openxmlformats.org/officeDocument/2006/relationships/image" Target="../media/image21.png"/><Relationship Id="rId16" Type="http://schemas.openxmlformats.org/officeDocument/2006/relationships/image" Target="../media/image2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FunctionalData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ISBS-Short-Cour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ISBS-Short-Cour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8A9-E00D-79BA-AF3E-C7531B38C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Functional Data Analysis for Sports Biomechanics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9B42E-C199-EDBB-23B7-4891950F8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b="1" dirty="0"/>
              <a:t>Prof. Drew Harrison </a:t>
            </a:r>
            <a:r>
              <a:rPr lang="en-GB" dirty="0"/>
              <a:t>(University of Limerick)</a:t>
            </a:r>
          </a:p>
          <a:p>
            <a:r>
              <a:rPr lang="en-GB" b="1" dirty="0" err="1"/>
              <a:t>Dr.</a:t>
            </a:r>
            <a:r>
              <a:rPr lang="en-GB" b="1" dirty="0"/>
              <a:t> Edward Gunning </a:t>
            </a:r>
            <a:r>
              <a:rPr lang="en-GB" dirty="0"/>
              <a:t>(University of Pennsylvania)</a:t>
            </a:r>
          </a:p>
          <a:p>
            <a:endParaRPr lang="en-GB" dirty="0"/>
          </a:p>
          <a:p>
            <a:r>
              <a:rPr lang="en-GB" dirty="0"/>
              <a:t>ISBS 2024 </a:t>
            </a:r>
          </a:p>
          <a:p>
            <a:r>
              <a:rPr lang="en-IE" dirty="0"/>
              <a:t>Pre-conference Workshop</a:t>
            </a:r>
          </a:p>
          <a:p>
            <a:r>
              <a:rPr lang="en-IE" dirty="0"/>
              <a:t>July 15</a:t>
            </a:r>
            <a:r>
              <a:rPr lang="en-IE" baseline="30000" dirty="0"/>
              <a:t>th</a:t>
            </a:r>
            <a:r>
              <a:rPr lang="en-IE" dirty="0"/>
              <a:t>, 2024</a:t>
            </a:r>
          </a:p>
        </p:txBody>
      </p:sp>
      <p:pic>
        <p:nvPicPr>
          <p:cNvPr id="5" name="Picture 4" descr="A colorful scribbles on a white background&#10;&#10;Description automatically generated">
            <a:extLst>
              <a:ext uri="{FF2B5EF4-FFF2-40B4-BE49-F238E27FC236}">
                <a16:creationId xmlns:a16="http://schemas.microsoft.com/office/drawing/2014/main" id="{34D52EC3-77E1-6A42-BF1C-8C5159F1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5" y="166905"/>
            <a:ext cx="1731055" cy="14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0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3096" y="1268413"/>
            <a:ext cx="9834079" cy="47418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en-IE" dirty="0"/>
              <a:t>Hamill (2006) Dyson lecture examined how methods of complex analysis had contributed to the understanding of overuse injuries in sport, concluding: 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Traditional methods focus on discrete measures but these are inadequate when considering coordination.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Highlighted the importance of coordination variability </a:t>
            </a:r>
            <a:endParaRPr lang="en-US" dirty="0"/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Discrete and continuous relative phase analyses may examine  joint and segment coupling coordination in running.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Concluded that those methods could lead to a deeper understanding of the injury process. </a:t>
            </a:r>
          </a:p>
        </p:txBody>
      </p:sp>
    </p:spTree>
    <p:extLst>
      <p:ext uri="{BB962C8B-B14F-4D97-AF65-F5344CB8AC3E}">
        <p14:creationId xmlns:p14="http://schemas.microsoft.com/office/powerpoint/2010/main" val="61474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>
                <a:solidFill>
                  <a:schemeClr val="bg1"/>
                </a:solidFill>
              </a:rPr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5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29658-FE76-A667-7112-AECA4777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24" y="2727780"/>
            <a:ext cx="4489086" cy="41302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7CB13F-FDBA-E5C1-1E72-2A0B52136EBE}"/>
              </a:ext>
            </a:extLst>
          </p:cNvPr>
          <p:cNvCxnSpPr/>
          <p:nvPr/>
        </p:nvCxnSpPr>
        <p:spPr>
          <a:xfrm>
            <a:off x="4164037" y="4473526"/>
            <a:ext cx="1931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2A7903-E3DD-5571-48E7-3109146610C1}"/>
              </a:ext>
            </a:extLst>
          </p:cNvPr>
          <p:cNvSpPr txBox="1"/>
          <p:nvPr/>
        </p:nvSpPr>
        <p:spPr>
          <a:xfrm>
            <a:off x="1730326" y="4150360"/>
            <a:ext cx="2433711" cy="64633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“Information Loss” Data thrown away!</a:t>
            </a:r>
          </a:p>
        </p:txBody>
      </p:sp>
    </p:spTree>
    <p:extLst>
      <p:ext uri="{BB962C8B-B14F-4D97-AF65-F5344CB8AC3E}">
        <p14:creationId xmlns:p14="http://schemas.microsoft.com/office/powerpoint/2010/main" val="23378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F6EF6-AF87-9332-5954-E50C6742B3AE}"/>
              </a:ext>
            </a:extLst>
          </p:cNvPr>
          <p:cNvSpPr txBox="1"/>
          <p:nvPr/>
        </p:nvSpPr>
        <p:spPr>
          <a:xfrm>
            <a:off x="9189210" y="4472986"/>
            <a:ext cx="2433711" cy="9233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need to find a better way to use all of the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824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0"/>
            <a:ext cx="10300996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Comparison of mean curves in the vertical jump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40014" y="5300663"/>
            <a:ext cx="7921625" cy="9572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Comparing CMJ performance in rugby players by level of performance </a:t>
            </a:r>
          </a:p>
        </p:txBody>
      </p:sp>
      <p:pic>
        <p:nvPicPr>
          <p:cNvPr id="30725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3338" y="1198564"/>
            <a:ext cx="4030662" cy="3063875"/>
          </a:xfrm>
        </p:spPr>
      </p:pic>
      <p:pic>
        <p:nvPicPr>
          <p:cNvPr id="3072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05251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896225" y="5732464"/>
            <a:ext cx="2520950" cy="40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0" hangingPunct="0">
              <a:spcBef>
                <a:spcPct val="20000"/>
              </a:spcBef>
              <a:defRPr/>
            </a:pPr>
            <a:r>
              <a:rPr lang="en-US" sz="2000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Floria</a:t>
            </a:r>
            <a:r>
              <a:rPr lang="en-US" sz="2000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 et al (in press)</a:t>
            </a:r>
          </a:p>
        </p:txBody>
      </p:sp>
    </p:spTree>
    <p:extLst>
      <p:ext uri="{BB962C8B-B14F-4D97-AF65-F5344CB8AC3E}">
        <p14:creationId xmlns:p14="http://schemas.microsoft.com/office/powerpoint/2010/main" val="89873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CMJ analysis in Rugby players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967664" y="5661026"/>
            <a:ext cx="2517775" cy="638175"/>
          </a:xfrm>
        </p:spPr>
        <p:txBody>
          <a:bodyPr/>
          <a:lstStyle/>
          <a:p>
            <a:pPr marL="0" indent="0" algn="r">
              <a:buNone/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Floria et al (20</a:t>
            </a:r>
          </a:p>
        </p:txBody>
      </p:sp>
      <p:pic>
        <p:nvPicPr>
          <p:cNvPr id="31749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776" y="1484313"/>
            <a:ext cx="4030663" cy="3048000"/>
          </a:xfrm>
        </p:spPr>
      </p:pic>
      <p:pic>
        <p:nvPicPr>
          <p:cNvPr id="3175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119856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79651" y="4819650"/>
            <a:ext cx="6119813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Comparing CMJ in Rugby players by performance level</a:t>
            </a:r>
          </a:p>
        </p:txBody>
      </p:sp>
    </p:spTree>
    <p:extLst>
      <p:ext uri="{BB962C8B-B14F-4D97-AF65-F5344CB8AC3E}">
        <p14:creationId xmlns:p14="http://schemas.microsoft.com/office/powerpoint/2010/main" val="384438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Properties of Functional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i="1" dirty="0"/>
              <a:t>Functional </a:t>
            </a:r>
            <a:r>
              <a:rPr lang="en-IE" dirty="0"/>
              <a:t>refers to the intrinsic structure of the data.</a:t>
            </a:r>
          </a:p>
          <a:p>
            <a:r>
              <a:rPr lang="en-IE" dirty="0"/>
              <a:t>While data are often measured at a discrete number of time points but we assume there exists some underlying function </a:t>
            </a:r>
            <a:r>
              <a:rPr lang="en-IE" i="1" dirty="0"/>
              <a:t>x</a:t>
            </a:r>
            <a:r>
              <a:rPr lang="en-IE" dirty="0"/>
              <a:t>(</a:t>
            </a:r>
            <a:r>
              <a:rPr lang="en-IE" i="1" dirty="0"/>
              <a:t>t</a:t>
            </a:r>
            <a:r>
              <a:rPr lang="en-IE" dirty="0"/>
              <a:t>) which generates the observed data.</a:t>
            </a:r>
          </a:p>
          <a:p>
            <a:r>
              <a:rPr lang="en-IE" dirty="0"/>
              <a:t>Key idea: </a:t>
            </a:r>
            <a:r>
              <a:rPr lang="en-IE" b="1" dirty="0"/>
              <a:t>SMOOTHNESS.</a:t>
            </a:r>
          </a:p>
          <a:p>
            <a:r>
              <a:rPr lang="en-IE" dirty="0"/>
              <a:t>Adjacent values are somehow linked and it is unlikely that these values are very different from each other.</a:t>
            </a:r>
          </a:p>
          <a:p>
            <a:r>
              <a:rPr lang="en-IE" dirty="0"/>
              <a:t>The functional data possess a number of derivatives.</a:t>
            </a:r>
          </a:p>
        </p:txBody>
      </p:sp>
    </p:spTree>
    <p:extLst>
      <p:ext uri="{BB962C8B-B14F-4D97-AF65-F5344CB8AC3E}">
        <p14:creationId xmlns:p14="http://schemas.microsoft.com/office/powerpoint/2010/main" val="199575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Bracket 1">
            <a:extLst>
              <a:ext uri="{FF2B5EF4-FFF2-40B4-BE49-F238E27FC236}">
                <a16:creationId xmlns:a16="http://schemas.microsoft.com/office/drawing/2014/main" id="{8537C9FF-3380-CE3B-52FA-492F22BF44AC}"/>
              </a:ext>
            </a:extLst>
          </p:cNvPr>
          <p:cNvSpPr/>
          <p:nvPr/>
        </p:nvSpPr>
        <p:spPr>
          <a:xfrm>
            <a:off x="9388134" y="1951047"/>
            <a:ext cx="522514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1832A67C-4F62-ECDA-FD20-EC313D517EB0}"/>
              </a:ext>
            </a:extLst>
          </p:cNvPr>
          <p:cNvSpPr/>
          <p:nvPr/>
        </p:nvSpPr>
        <p:spPr>
          <a:xfrm flipH="1">
            <a:off x="10585569" y="1951047"/>
            <a:ext cx="522513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1A3E5-8B98-16DF-259A-E45F48909A69}"/>
              </a:ext>
            </a:extLst>
          </p:cNvPr>
          <p:cNvSpPr txBox="1"/>
          <p:nvPr/>
        </p:nvSpPr>
        <p:spPr>
          <a:xfrm>
            <a:off x="8658298" y="1597107"/>
            <a:ext cx="32732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(c) Functional Data in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BAF9C-3023-2FEA-E117-BE8E0E71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0" t="24533" r="14815" b="33750"/>
          <a:stretch/>
        </p:blipFill>
        <p:spPr>
          <a:xfrm>
            <a:off x="9778542" y="2211143"/>
            <a:ext cx="1032739" cy="756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17645-E56D-13B5-17F8-BFE9421E1F13}"/>
              </a:ext>
            </a:extLst>
          </p:cNvPr>
          <p:cNvSpPr txBox="1"/>
          <p:nvPr/>
        </p:nvSpPr>
        <p:spPr>
          <a:xfrm>
            <a:off x="10149157" y="2767040"/>
            <a:ext cx="298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88AC9-784C-9833-FA34-5EEB05A23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2" t="19750" r="12171" b="30481"/>
          <a:stretch/>
        </p:blipFill>
        <p:spPr>
          <a:xfrm>
            <a:off x="9696059" y="4386474"/>
            <a:ext cx="1172010" cy="9407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69E34FF-E138-D238-B379-71D2857D226A}"/>
              </a:ext>
            </a:extLst>
          </p:cNvPr>
          <p:cNvGraphicFramePr>
            <a:graphicFrameLocks noGrp="1"/>
          </p:cNvGraphicFramePr>
          <p:nvPr/>
        </p:nvGraphicFramePr>
        <p:xfrm>
          <a:off x="4769612" y="1951050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</a:t>
                      </a: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-3.95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-5.96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-2.12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F9FD81E-81E0-72E6-FD4C-1A5DA6490A9C}"/>
              </a:ext>
            </a:extLst>
          </p:cNvPr>
          <p:cNvSpPr txBox="1"/>
          <p:nvPr/>
        </p:nvSpPr>
        <p:spPr>
          <a:xfrm>
            <a:off x="4626974" y="1551865"/>
            <a:ext cx="34394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(b) Functional Data in Practice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D799311B-5307-C9F7-8630-930F167E95FB}"/>
              </a:ext>
            </a:extLst>
          </p:cNvPr>
          <p:cNvGraphicFramePr>
            <a:graphicFrameLocks noGrp="1"/>
          </p:cNvGraphicFramePr>
          <p:nvPr/>
        </p:nvGraphicFramePr>
        <p:xfrm>
          <a:off x="608197" y="1951054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Height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P</a:t>
                      </a:r>
                      <a:endParaRPr lang="en-GB" sz="1600" b="0" i="0" baseline="-2500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BP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182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A9DDC31-BA12-589C-5C3C-FA2F6977693B}"/>
              </a:ext>
            </a:extLst>
          </p:cNvPr>
          <p:cNvSpPr txBox="1"/>
          <p:nvPr/>
        </p:nvSpPr>
        <p:spPr>
          <a:xfrm>
            <a:off x="608197" y="1551866"/>
            <a:ext cx="31541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(a) Multivariate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8E0693-D490-8FA8-31C5-C1B86B212D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Properties of Functional Data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7BD3F5-E15D-6DC0-80EE-8BCB6927A6A3}"/>
              </a:ext>
            </a:extLst>
          </p:cNvPr>
          <p:cNvSpPr/>
          <p:nvPr/>
        </p:nvSpPr>
        <p:spPr>
          <a:xfrm>
            <a:off x="6086622" y="5685374"/>
            <a:ext cx="4051496" cy="11043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u="sng" dirty="0"/>
              <a:t>Key Distinction:</a:t>
            </a:r>
            <a:r>
              <a:rPr lang="en-GB" b="1" dirty="0"/>
              <a:t> </a:t>
            </a:r>
            <a:r>
              <a:rPr lang="en-GB" dirty="0"/>
              <a:t>Adjacent values are linked because they are measurements of different parts of the same underlying function</a:t>
            </a:r>
          </a:p>
        </p:txBody>
      </p:sp>
    </p:spTree>
    <p:extLst>
      <p:ext uri="{BB962C8B-B14F-4D97-AF65-F5344CB8AC3E}">
        <p14:creationId xmlns:p14="http://schemas.microsoft.com/office/powerpoint/2010/main" val="2487378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94" name="Object 2"/>
          <p:cNvGraphicFramePr>
            <a:graphicFrameLocks/>
          </p:cNvGraphicFramePr>
          <p:nvPr/>
        </p:nvGraphicFramePr>
        <p:xfrm>
          <a:off x="2152650" y="560388"/>
          <a:ext cx="12192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6172200" imgH="6743700" progId="CorelDraw.Graphic.8">
                  <p:embed/>
                </p:oleObj>
              </mc:Choice>
              <mc:Fallback>
                <p:oleObj name="CorelDRAW" r:id="rId4" imgW="6172200" imgH="6743700" progId="CorelDraw.Graphic.8">
                  <p:embed/>
                  <p:pic>
                    <p:nvPicPr>
                      <p:cNvPr id="819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560388"/>
                        <a:ext cx="1219200" cy="1331912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195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/>
          </p:cNvGraphicFramePr>
          <p:nvPr/>
        </p:nvGraphicFramePr>
        <p:xfrm>
          <a:off x="321945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6172200" imgH="6486525" progId="CorelDraw.Graphic.8">
                  <p:embed/>
                </p:oleObj>
              </mc:Choice>
              <mc:Fallback>
                <p:oleObj name="CorelDRAW" r:id="rId6" imgW="6172200" imgH="6486525" progId="CorelDraw.Graphic.8">
                  <p:embed/>
                  <p:pic>
                    <p:nvPicPr>
                      <p:cNvPr id="8195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/>
          </p:cNvGraphicFramePr>
          <p:nvPr/>
        </p:nvGraphicFramePr>
        <p:xfrm>
          <a:off x="4286250" y="727076"/>
          <a:ext cx="12192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6172200" imgH="5895975" progId="CorelDraw.Graphic.8">
                  <p:embed/>
                </p:oleObj>
              </mc:Choice>
              <mc:Fallback>
                <p:oleObj name="CorelDRAW" r:id="rId8" imgW="6172200" imgH="5895975" progId="CorelDraw.Graphic.8">
                  <p:embed/>
                  <p:pic>
                    <p:nvPicPr>
                      <p:cNvPr id="8196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727076"/>
                        <a:ext cx="12192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/>
          </p:cNvGraphicFramePr>
          <p:nvPr/>
        </p:nvGraphicFramePr>
        <p:xfrm>
          <a:off x="524510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0" imgW="6172200" imgH="5010150" progId="CorelDraw.Graphic.8">
                  <p:embed/>
                </p:oleObj>
              </mc:Choice>
              <mc:Fallback>
                <p:oleObj name="CorelDRAW" r:id="rId10" imgW="6172200" imgH="5010150" progId="CorelDraw.Graphic.8">
                  <p:embed/>
                  <p:pic>
                    <p:nvPicPr>
                      <p:cNvPr id="8197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/>
          </p:cNvGraphicFramePr>
          <p:nvPr/>
        </p:nvGraphicFramePr>
        <p:xfrm>
          <a:off x="6159500" y="1019176"/>
          <a:ext cx="12192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6172200" imgH="4419600" progId="CorelDraw.Graphic.8">
                  <p:embed/>
                </p:oleObj>
              </mc:Choice>
              <mc:Fallback>
                <p:oleObj name="CorelDRAW" r:id="rId12" imgW="6172200" imgH="4419600" progId="CorelDraw.Graphic.8">
                  <p:embed/>
                  <p:pic>
                    <p:nvPicPr>
                      <p:cNvPr id="8198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0" y="1019176"/>
                        <a:ext cx="12192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/>
          </p:cNvGraphicFramePr>
          <p:nvPr/>
        </p:nvGraphicFramePr>
        <p:xfrm>
          <a:off x="718185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4" imgW="6172200" imgH="5010150" progId="CorelDraw.Graphic.8">
                  <p:embed/>
                </p:oleObj>
              </mc:Choice>
              <mc:Fallback>
                <p:oleObj name="CorelDRAW" r:id="rId14" imgW="6172200" imgH="5010150" progId="CorelDraw.Graphic.8">
                  <p:embed/>
                  <p:pic>
                    <p:nvPicPr>
                      <p:cNvPr id="8199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85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/>
          </p:cNvGraphicFramePr>
          <p:nvPr/>
        </p:nvGraphicFramePr>
        <p:xfrm>
          <a:off x="814070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6172200" imgH="6486525" progId="CorelDraw.Graphic.8">
                  <p:embed/>
                </p:oleObj>
              </mc:Choice>
              <mc:Fallback>
                <p:oleObj name="CorelDRAW" r:id="rId16" imgW="6172200" imgH="6486525" progId="CorelDraw.Graphic.8">
                  <p:embed/>
                  <p:pic>
                    <p:nvPicPr>
                      <p:cNvPr id="820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70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9"/>
          <p:cNvGraphicFramePr>
            <a:graphicFrameLocks/>
          </p:cNvGraphicFramePr>
          <p:nvPr/>
        </p:nvGraphicFramePr>
        <p:xfrm>
          <a:off x="9163050" y="249238"/>
          <a:ext cx="1219200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8" imgW="6172200" imgH="8315325" progId="CorelDraw.Graphic.8">
                  <p:embed/>
                </p:oleObj>
              </mc:Choice>
              <mc:Fallback>
                <p:oleObj name="CorelDRAW" r:id="rId18" imgW="6172200" imgH="8315325" progId="CorelDraw.Graphic.8">
                  <p:embed/>
                  <p:pic>
                    <p:nvPicPr>
                      <p:cNvPr id="8201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50" y="249238"/>
                        <a:ext cx="1219200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33" name="Group 41"/>
          <p:cNvGrpSpPr>
            <a:grpSpLocks/>
          </p:cNvGrpSpPr>
          <p:nvPr/>
        </p:nvGrpSpPr>
        <p:grpSpPr bwMode="auto">
          <a:xfrm>
            <a:off x="1787526" y="2782889"/>
            <a:ext cx="8435975" cy="3514725"/>
            <a:chOff x="166" y="1753"/>
            <a:chExt cx="5314" cy="2214"/>
          </a:xfrm>
        </p:grpSpPr>
        <p:sp>
          <p:nvSpPr>
            <p:cNvPr id="36895" name="Line 10"/>
            <p:cNvSpPr>
              <a:spLocks noChangeShapeType="1"/>
            </p:cNvSpPr>
            <p:nvPr/>
          </p:nvSpPr>
          <p:spPr bwMode="auto">
            <a:xfrm>
              <a:off x="776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6" name="Line 11"/>
            <p:cNvSpPr>
              <a:spLocks noChangeShapeType="1"/>
            </p:cNvSpPr>
            <p:nvPr/>
          </p:nvSpPr>
          <p:spPr bwMode="auto">
            <a:xfrm>
              <a:off x="165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7" name="Line 12"/>
            <p:cNvSpPr>
              <a:spLocks noChangeShapeType="1"/>
            </p:cNvSpPr>
            <p:nvPr/>
          </p:nvSpPr>
          <p:spPr bwMode="auto">
            <a:xfrm>
              <a:off x="253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8" name="Line 13"/>
            <p:cNvSpPr>
              <a:spLocks noChangeShapeType="1"/>
            </p:cNvSpPr>
            <p:nvPr/>
          </p:nvSpPr>
          <p:spPr bwMode="auto">
            <a:xfrm>
              <a:off x="3407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9" name="Line 14"/>
            <p:cNvSpPr>
              <a:spLocks noChangeShapeType="1"/>
            </p:cNvSpPr>
            <p:nvPr/>
          </p:nvSpPr>
          <p:spPr bwMode="auto">
            <a:xfrm>
              <a:off x="428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0" name="Line 15"/>
            <p:cNvSpPr>
              <a:spLocks noChangeShapeType="1"/>
            </p:cNvSpPr>
            <p:nvPr/>
          </p:nvSpPr>
          <p:spPr bwMode="auto">
            <a:xfrm>
              <a:off x="516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1" name="Line 16"/>
            <p:cNvSpPr>
              <a:spLocks noChangeShapeType="1"/>
            </p:cNvSpPr>
            <p:nvPr/>
          </p:nvSpPr>
          <p:spPr bwMode="auto">
            <a:xfrm>
              <a:off x="776" y="3737"/>
              <a:ext cx="43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2" name="Rectangle 17"/>
            <p:cNvSpPr>
              <a:spLocks noChangeArrowheads="1"/>
            </p:cNvSpPr>
            <p:nvPr/>
          </p:nvSpPr>
          <p:spPr bwMode="auto">
            <a:xfrm>
              <a:off x="688" y="3792"/>
              <a:ext cx="15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6903" name="Rectangle 18"/>
            <p:cNvSpPr>
              <a:spLocks noChangeArrowheads="1"/>
            </p:cNvSpPr>
            <p:nvPr/>
          </p:nvSpPr>
          <p:spPr bwMode="auto">
            <a:xfrm>
              <a:off x="153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20</a:t>
              </a:r>
            </a:p>
          </p:txBody>
        </p:sp>
        <p:sp>
          <p:nvSpPr>
            <p:cNvPr id="36904" name="Rectangle 19"/>
            <p:cNvSpPr>
              <a:spLocks noChangeArrowheads="1"/>
            </p:cNvSpPr>
            <p:nvPr/>
          </p:nvSpPr>
          <p:spPr bwMode="auto">
            <a:xfrm>
              <a:off x="2412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40</a:t>
              </a:r>
            </a:p>
          </p:txBody>
        </p:sp>
        <p:sp>
          <p:nvSpPr>
            <p:cNvPr id="36905" name="Rectangle 20"/>
            <p:cNvSpPr>
              <a:spLocks noChangeArrowheads="1"/>
            </p:cNvSpPr>
            <p:nvPr/>
          </p:nvSpPr>
          <p:spPr bwMode="auto">
            <a:xfrm>
              <a:off x="3289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60</a:t>
              </a:r>
            </a:p>
          </p:txBody>
        </p:sp>
        <p:sp>
          <p:nvSpPr>
            <p:cNvPr id="36906" name="Rectangle 21"/>
            <p:cNvSpPr>
              <a:spLocks noChangeArrowheads="1"/>
            </p:cNvSpPr>
            <p:nvPr/>
          </p:nvSpPr>
          <p:spPr bwMode="auto">
            <a:xfrm>
              <a:off x="416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80</a:t>
              </a:r>
            </a:p>
          </p:txBody>
        </p:sp>
        <p:sp>
          <p:nvSpPr>
            <p:cNvPr id="36907" name="Rectangle 22"/>
            <p:cNvSpPr>
              <a:spLocks noChangeArrowheads="1"/>
            </p:cNvSpPr>
            <p:nvPr/>
          </p:nvSpPr>
          <p:spPr bwMode="auto">
            <a:xfrm>
              <a:off x="5012" y="3792"/>
              <a:ext cx="23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100</a:t>
              </a:r>
            </a:p>
          </p:txBody>
        </p:sp>
        <p:sp>
          <p:nvSpPr>
            <p:cNvPr id="36908" name="Line 23"/>
            <p:cNvSpPr>
              <a:spLocks noChangeShapeType="1"/>
            </p:cNvSpPr>
            <p:nvPr/>
          </p:nvSpPr>
          <p:spPr bwMode="auto">
            <a:xfrm flipH="1">
              <a:off x="538" y="3478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9" name="Line 24"/>
            <p:cNvSpPr>
              <a:spLocks noChangeShapeType="1"/>
            </p:cNvSpPr>
            <p:nvPr/>
          </p:nvSpPr>
          <p:spPr bwMode="auto">
            <a:xfrm flipH="1">
              <a:off x="538" y="3214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0" name="Line 25"/>
            <p:cNvSpPr>
              <a:spLocks noChangeShapeType="1"/>
            </p:cNvSpPr>
            <p:nvPr/>
          </p:nvSpPr>
          <p:spPr bwMode="auto">
            <a:xfrm flipH="1">
              <a:off x="538" y="2949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1" name="Line 26"/>
            <p:cNvSpPr>
              <a:spLocks noChangeShapeType="1"/>
            </p:cNvSpPr>
            <p:nvPr/>
          </p:nvSpPr>
          <p:spPr bwMode="auto">
            <a:xfrm flipH="1">
              <a:off x="538" y="2685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2" name="Line 27"/>
            <p:cNvSpPr>
              <a:spLocks noChangeShapeType="1"/>
            </p:cNvSpPr>
            <p:nvPr/>
          </p:nvSpPr>
          <p:spPr bwMode="auto">
            <a:xfrm flipH="1">
              <a:off x="538" y="2421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3" name="Line 28"/>
            <p:cNvSpPr>
              <a:spLocks noChangeShapeType="1"/>
            </p:cNvSpPr>
            <p:nvPr/>
          </p:nvSpPr>
          <p:spPr bwMode="auto">
            <a:xfrm flipH="1">
              <a:off x="538" y="2157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4" name="Line 29"/>
            <p:cNvSpPr>
              <a:spLocks noChangeShapeType="1"/>
            </p:cNvSpPr>
            <p:nvPr/>
          </p:nvSpPr>
          <p:spPr bwMode="auto">
            <a:xfrm flipH="1">
              <a:off x="538" y="1892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5" name="Line 30"/>
            <p:cNvSpPr>
              <a:spLocks noChangeShapeType="1"/>
            </p:cNvSpPr>
            <p:nvPr/>
          </p:nvSpPr>
          <p:spPr bwMode="auto">
            <a:xfrm flipV="1">
              <a:off x="596" y="1892"/>
              <a:ext cx="0" cy="15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6" name="Rectangle 31"/>
            <p:cNvSpPr>
              <a:spLocks noChangeArrowheads="1"/>
            </p:cNvSpPr>
            <p:nvPr/>
          </p:nvSpPr>
          <p:spPr bwMode="auto">
            <a:xfrm rot="16200000">
              <a:off x="355" y="3407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1.8</a:t>
              </a:r>
            </a:p>
          </p:txBody>
        </p:sp>
        <p:sp>
          <p:nvSpPr>
            <p:cNvPr id="36917" name="Rectangle 32"/>
            <p:cNvSpPr>
              <a:spLocks noChangeArrowheads="1"/>
            </p:cNvSpPr>
            <p:nvPr/>
          </p:nvSpPr>
          <p:spPr bwMode="auto">
            <a:xfrm rot="16200000">
              <a:off x="355" y="3143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2.0</a:t>
              </a:r>
            </a:p>
          </p:txBody>
        </p:sp>
        <p:sp>
          <p:nvSpPr>
            <p:cNvPr id="36918" name="Rectangle 33"/>
            <p:cNvSpPr>
              <a:spLocks noChangeArrowheads="1"/>
            </p:cNvSpPr>
            <p:nvPr/>
          </p:nvSpPr>
          <p:spPr bwMode="auto">
            <a:xfrm rot="16200000">
              <a:off x="355" y="2878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2.2</a:t>
              </a:r>
            </a:p>
          </p:txBody>
        </p:sp>
        <p:sp>
          <p:nvSpPr>
            <p:cNvPr id="36919" name="Rectangle 34"/>
            <p:cNvSpPr>
              <a:spLocks noChangeArrowheads="1"/>
            </p:cNvSpPr>
            <p:nvPr/>
          </p:nvSpPr>
          <p:spPr bwMode="auto">
            <a:xfrm rot="16200000">
              <a:off x="355" y="2614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2.4</a:t>
              </a:r>
            </a:p>
          </p:txBody>
        </p:sp>
        <p:sp>
          <p:nvSpPr>
            <p:cNvPr id="36920" name="Rectangle 35"/>
            <p:cNvSpPr>
              <a:spLocks noChangeArrowheads="1"/>
            </p:cNvSpPr>
            <p:nvPr/>
          </p:nvSpPr>
          <p:spPr bwMode="auto">
            <a:xfrm rot="16200000">
              <a:off x="355" y="2350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2.6</a:t>
              </a:r>
            </a:p>
          </p:txBody>
        </p:sp>
        <p:sp>
          <p:nvSpPr>
            <p:cNvPr id="36921" name="Rectangle 36"/>
            <p:cNvSpPr>
              <a:spLocks noChangeArrowheads="1"/>
            </p:cNvSpPr>
            <p:nvPr/>
          </p:nvSpPr>
          <p:spPr bwMode="auto">
            <a:xfrm rot="16200000">
              <a:off x="355" y="2086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2.8</a:t>
              </a:r>
            </a:p>
          </p:txBody>
        </p:sp>
        <p:sp>
          <p:nvSpPr>
            <p:cNvPr id="36922" name="Rectangle 37"/>
            <p:cNvSpPr>
              <a:spLocks noChangeArrowheads="1"/>
            </p:cNvSpPr>
            <p:nvPr/>
          </p:nvSpPr>
          <p:spPr bwMode="auto">
            <a:xfrm rot="16200000">
              <a:off x="355" y="1821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3.0</a:t>
              </a:r>
            </a:p>
          </p:txBody>
        </p:sp>
        <p:sp>
          <p:nvSpPr>
            <p:cNvPr id="36923" name="Freeform 38"/>
            <p:cNvSpPr>
              <a:spLocks/>
            </p:cNvSpPr>
            <p:nvPr/>
          </p:nvSpPr>
          <p:spPr bwMode="auto">
            <a:xfrm>
              <a:off x="596" y="1753"/>
              <a:ext cx="4884" cy="1985"/>
            </a:xfrm>
            <a:custGeom>
              <a:avLst/>
              <a:gdLst>
                <a:gd name="T0" fmla="*/ 0 w 4884"/>
                <a:gd name="T1" fmla="*/ 0 h 1985"/>
                <a:gd name="T2" fmla="*/ 0 w 4884"/>
                <a:gd name="T3" fmla="*/ 1984 h 1985"/>
                <a:gd name="T4" fmla="*/ 4883 w 4884"/>
                <a:gd name="T5" fmla="*/ 1984 h 1985"/>
                <a:gd name="T6" fmla="*/ 4883 w 4884"/>
                <a:gd name="T7" fmla="*/ 0 h 1985"/>
                <a:gd name="T8" fmla="*/ 0 w 4884"/>
                <a:gd name="T9" fmla="*/ 0 h 19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84" h="1985">
                  <a:moveTo>
                    <a:pt x="0" y="0"/>
                  </a:moveTo>
                  <a:lnTo>
                    <a:pt x="0" y="1984"/>
                  </a:lnTo>
                  <a:lnTo>
                    <a:pt x="4883" y="1984"/>
                  </a:lnTo>
                  <a:lnTo>
                    <a:pt x="4883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36924" name="Rectangle 39"/>
            <p:cNvSpPr>
              <a:spLocks noChangeArrowheads="1"/>
            </p:cNvSpPr>
            <p:nvPr/>
          </p:nvSpPr>
          <p:spPr bwMode="auto">
            <a:xfrm rot="16200000">
              <a:off x="-532" y="2645"/>
              <a:ext cx="1571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Knee Angle for Individual Jump</a:t>
              </a:r>
            </a:p>
          </p:txBody>
        </p:sp>
        <p:sp>
          <p:nvSpPr>
            <p:cNvPr id="36925" name="Rectangle 40"/>
            <p:cNvSpPr>
              <a:spLocks noChangeArrowheads="1"/>
            </p:cNvSpPr>
            <p:nvPr/>
          </p:nvSpPr>
          <p:spPr bwMode="auto">
            <a:xfrm>
              <a:off x="2572" y="3792"/>
              <a:ext cx="719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“Time” Index</a:t>
              </a:r>
            </a:p>
          </p:txBody>
        </p:sp>
      </p:grpSp>
      <p:sp>
        <p:nvSpPr>
          <p:cNvPr id="8234" name="Line 42"/>
          <p:cNvSpPr>
            <a:spLocks noChangeShapeType="1"/>
          </p:cNvSpPr>
          <p:nvPr/>
        </p:nvSpPr>
        <p:spPr bwMode="auto">
          <a:xfrm>
            <a:off x="2743200" y="15240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5" name="Oval 43"/>
          <p:cNvSpPr>
            <a:spLocks noChangeArrowheads="1"/>
          </p:cNvSpPr>
          <p:nvPr/>
        </p:nvSpPr>
        <p:spPr bwMode="auto">
          <a:xfrm>
            <a:off x="2673350" y="29035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3810000" y="16002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7" name="Oval 45"/>
          <p:cNvSpPr>
            <a:spLocks noChangeArrowheads="1"/>
          </p:cNvSpPr>
          <p:nvPr/>
        </p:nvSpPr>
        <p:spPr bwMode="auto">
          <a:xfrm>
            <a:off x="37401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4953000" y="1676400"/>
            <a:ext cx="0" cy="1905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9" name="Oval 47"/>
          <p:cNvSpPr>
            <a:spLocks noChangeArrowheads="1"/>
          </p:cNvSpPr>
          <p:nvPr/>
        </p:nvSpPr>
        <p:spPr bwMode="auto">
          <a:xfrm>
            <a:off x="4883150" y="36639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>
            <a:off x="5943600" y="16764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1" name="Oval 49"/>
          <p:cNvSpPr>
            <a:spLocks noChangeArrowheads="1"/>
          </p:cNvSpPr>
          <p:nvPr/>
        </p:nvSpPr>
        <p:spPr bwMode="auto">
          <a:xfrm>
            <a:off x="5848350" y="46942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2" name="Line 50"/>
          <p:cNvSpPr>
            <a:spLocks noChangeShapeType="1"/>
          </p:cNvSpPr>
          <p:nvPr/>
        </p:nvSpPr>
        <p:spPr bwMode="auto">
          <a:xfrm>
            <a:off x="6858000" y="1676400"/>
            <a:ext cx="0" cy="3733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3" name="Oval 51"/>
          <p:cNvSpPr>
            <a:spLocks noChangeArrowheads="1"/>
          </p:cNvSpPr>
          <p:nvPr/>
        </p:nvSpPr>
        <p:spPr bwMode="auto">
          <a:xfrm>
            <a:off x="6788150" y="5416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4" name="Line 52"/>
          <p:cNvSpPr>
            <a:spLocks noChangeShapeType="1"/>
          </p:cNvSpPr>
          <p:nvPr/>
        </p:nvSpPr>
        <p:spPr bwMode="auto">
          <a:xfrm>
            <a:off x="7848600" y="1600200"/>
            <a:ext cx="0" cy="3810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5" name="Oval 53"/>
          <p:cNvSpPr>
            <a:spLocks noChangeArrowheads="1"/>
          </p:cNvSpPr>
          <p:nvPr/>
        </p:nvSpPr>
        <p:spPr bwMode="auto">
          <a:xfrm>
            <a:off x="7778750" y="54927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6" name="Line 54"/>
          <p:cNvSpPr>
            <a:spLocks noChangeShapeType="1"/>
          </p:cNvSpPr>
          <p:nvPr/>
        </p:nvSpPr>
        <p:spPr bwMode="auto">
          <a:xfrm>
            <a:off x="8839200" y="16002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7" name="Oval 55"/>
          <p:cNvSpPr>
            <a:spLocks noChangeArrowheads="1"/>
          </p:cNvSpPr>
          <p:nvPr/>
        </p:nvSpPr>
        <p:spPr bwMode="auto">
          <a:xfrm>
            <a:off x="8845550" y="4654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8" name="Line 56"/>
          <p:cNvSpPr>
            <a:spLocks noChangeShapeType="1"/>
          </p:cNvSpPr>
          <p:nvPr/>
        </p:nvSpPr>
        <p:spPr bwMode="auto">
          <a:xfrm>
            <a:off x="9842500" y="1422400"/>
            <a:ext cx="0" cy="14351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9" name="Oval 57"/>
          <p:cNvSpPr>
            <a:spLocks noChangeArrowheads="1"/>
          </p:cNvSpPr>
          <p:nvPr/>
        </p:nvSpPr>
        <p:spPr bwMode="auto">
          <a:xfrm>
            <a:off x="97599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50" name="Freeform 58"/>
          <p:cNvSpPr>
            <a:spLocks/>
          </p:cNvSpPr>
          <p:nvPr/>
        </p:nvSpPr>
        <p:spPr bwMode="auto">
          <a:xfrm>
            <a:off x="2511426" y="2822576"/>
            <a:ext cx="7324725" cy="2917825"/>
          </a:xfrm>
          <a:custGeom>
            <a:avLst/>
            <a:gdLst>
              <a:gd name="T0" fmla="*/ 0 w 4614"/>
              <a:gd name="T1" fmla="*/ 2147483647 h 1838"/>
              <a:gd name="T2" fmla="*/ 2147483647 w 4614"/>
              <a:gd name="T3" fmla="*/ 2147483647 h 1838"/>
              <a:gd name="T4" fmla="*/ 2147483647 w 4614"/>
              <a:gd name="T5" fmla="*/ 2147483647 h 1838"/>
              <a:gd name="T6" fmla="*/ 2147483647 w 4614"/>
              <a:gd name="T7" fmla="*/ 2147483647 h 1838"/>
              <a:gd name="T8" fmla="*/ 2147483647 w 4614"/>
              <a:gd name="T9" fmla="*/ 2147483647 h 1838"/>
              <a:gd name="T10" fmla="*/ 2147483647 w 4614"/>
              <a:gd name="T11" fmla="*/ 2147483647 h 1838"/>
              <a:gd name="T12" fmla="*/ 2147483647 w 4614"/>
              <a:gd name="T13" fmla="*/ 2147483647 h 1838"/>
              <a:gd name="T14" fmla="*/ 2147483647 w 4614"/>
              <a:gd name="T15" fmla="*/ 2147483647 h 1838"/>
              <a:gd name="T16" fmla="*/ 2147483647 w 4614"/>
              <a:gd name="T17" fmla="*/ 2147483647 h 1838"/>
              <a:gd name="T18" fmla="*/ 2147483647 w 4614"/>
              <a:gd name="T19" fmla="*/ 2147483647 h 1838"/>
              <a:gd name="T20" fmla="*/ 2147483647 w 4614"/>
              <a:gd name="T21" fmla="*/ 2147483647 h 1838"/>
              <a:gd name="T22" fmla="*/ 2147483647 w 4614"/>
              <a:gd name="T23" fmla="*/ 2147483647 h 1838"/>
              <a:gd name="T24" fmla="*/ 2147483647 w 4614"/>
              <a:gd name="T25" fmla="*/ 2147483647 h 1838"/>
              <a:gd name="T26" fmla="*/ 2147483647 w 4614"/>
              <a:gd name="T27" fmla="*/ 2147483647 h 1838"/>
              <a:gd name="T28" fmla="*/ 2147483647 w 4614"/>
              <a:gd name="T29" fmla="*/ 2147483647 h 1838"/>
              <a:gd name="T30" fmla="*/ 2147483647 w 4614"/>
              <a:gd name="T31" fmla="*/ 2147483647 h 1838"/>
              <a:gd name="T32" fmla="*/ 2147483647 w 4614"/>
              <a:gd name="T33" fmla="*/ 2147483647 h 1838"/>
              <a:gd name="T34" fmla="*/ 2147483647 w 4614"/>
              <a:gd name="T35" fmla="*/ 2147483647 h 1838"/>
              <a:gd name="T36" fmla="*/ 2147483647 w 4614"/>
              <a:gd name="T37" fmla="*/ 2147483647 h 1838"/>
              <a:gd name="T38" fmla="*/ 2147483647 w 4614"/>
              <a:gd name="T39" fmla="*/ 2147483647 h 1838"/>
              <a:gd name="T40" fmla="*/ 2147483647 w 4614"/>
              <a:gd name="T41" fmla="*/ 2147483647 h 1838"/>
              <a:gd name="T42" fmla="*/ 2147483647 w 4614"/>
              <a:gd name="T43" fmla="*/ 2147483647 h 1838"/>
              <a:gd name="T44" fmla="*/ 2147483647 w 4614"/>
              <a:gd name="T45" fmla="*/ 2147483647 h 1838"/>
              <a:gd name="T46" fmla="*/ 2147483647 w 4614"/>
              <a:gd name="T47" fmla="*/ 2147483647 h 1838"/>
              <a:gd name="T48" fmla="*/ 2147483647 w 4614"/>
              <a:gd name="T49" fmla="*/ 2147483647 h 1838"/>
              <a:gd name="T50" fmla="*/ 2147483647 w 4614"/>
              <a:gd name="T51" fmla="*/ 2147483647 h 1838"/>
              <a:gd name="T52" fmla="*/ 2147483647 w 4614"/>
              <a:gd name="T53" fmla="*/ 2147483647 h 1838"/>
              <a:gd name="T54" fmla="*/ 2147483647 w 4614"/>
              <a:gd name="T55" fmla="*/ 2147483647 h 1838"/>
              <a:gd name="T56" fmla="*/ 2147483647 w 4614"/>
              <a:gd name="T57" fmla="*/ 2147483647 h 1838"/>
              <a:gd name="T58" fmla="*/ 2147483647 w 4614"/>
              <a:gd name="T59" fmla="*/ 2147483647 h 1838"/>
              <a:gd name="T60" fmla="*/ 2147483647 w 4614"/>
              <a:gd name="T61" fmla="*/ 2147483647 h 1838"/>
              <a:gd name="T62" fmla="*/ 2147483647 w 4614"/>
              <a:gd name="T63" fmla="*/ 2147483647 h 1838"/>
              <a:gd name="T64" fmla="*/ 2147483647 w 4614"/>
              <a:gd name="T65" fmla="*/ 2147483647 h 1838"/>
              <a:gd name="T66" fmla="*/ 2147483647 w 4614"/>
              <a:gd name="T67" fmla="*/ 0 h 183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14" h="1838">
                <a:moveTo>
                  <a:pt x="0" y="53"/>
                </a:moveTo>
                <a:lnTo>
                  <a:pt x="139" y="79"/>
                </a:lnTo>
                <a:lnTo>
                  <a:pt x="279" y="93"/>
                </a:lnTo>
                <a:lnTo>
                  <a:pt x="419" y="119"/>
                </a:lnTo>
                <a:lnTo>
                  <a:pt x="559" y="133"/>
                </a:lnTo>
                <a:lnTo>
                  <a:pt x="698" y="146"/>
                </a:lnTo>
                <a:lnTo>
                  <a:pt x="838" y="158"/>
                </a:lnTo>
                <a:lnTo>
                  <a:pt x="978" y="172"/>
                </a:lnTo>
                <a:lnTo>
                  <a:pt x="1119" y="225"/>
                </a:lnTo>
                <a:lnTo>
                  <a:pt x="1257" y="291"/>
                </a:lnTo>
                <a:lnTo>
                  <a:pt x="1398" y="397"/>
                </a:lnTo>
                <a:lnTo>
                  <a:pt x="1537" y="542"/>
                </a:lnTo>
                <a:lnTo>
                  <a:pt x="1678" y="688"/>
                </a:lnTo>
                <a:lnTo>
                  <a:pt x="1816" y="846"/>
                </a:lnTo>
                <a:lnTo>
                  <a:pt x="1957" y="1005"/>
                </a:lnTo>
                <a:lnTo>
                  <a:pt x="2096" y="1163"/>
                </a:lnTo>
                <a:lnTo>
                  <a:pt x="2237" y="1309"/>
                </a:lnTo>
                <a:lnTo>
                  <a:pt x="2375" y="1441"/>
                </a:lnTo>
                <a:lnTo>
                  <a:pt x="2516" y="1560"/>
                </a:lnTo>
                <a:lnTo>
                  <a:pt x="2655" y="1666"/>
                </a:lnTo>
                <a:lnTo>
                  <a:pt x="2796" y="1745"/>
                </a:lnTo>
                <a:lnTo>
                  <a:pt x="2934" y="1811"/>
                </a:lnTo>
                <a:lnTo>
                  <a:pt x="3075" y="1837"/>
                </a:lnTo>
                <a:lnTo>
                  <a:pt x="3215" y="1837"/>
                </a:lnTo>
                <a:lnTo>
                  <a:pt x="3354" y="1811"/>
                </a:lnTo>
                <a:lnTo>
                  <a:pt x="3494" y="1758"/>
                </a:lnTo>
                <a:lnTo>
                  <a:pt x="3633" y="1679"/>
                </a:lnTo>
                <a:lnTo>
                  <a:pt x="3774" y="1533"/>
                </a:lnTo>
                <a:lnTo>
                  <a:pt x="3913" y="1335"/>
                </a:lnTo>
                <a:lnTo>
                  <a:pt x="4053" y="1084"/>
                </a:lnTo>
                <a:lnTo>
                  <a:pt x="4192" y="793"/>
                </a:lnTo>
                <a:lnTo>
                  <a:pt x="4333" y="476"/>
                </a:lnTo>
                <a:lnTo>
                  <a:pt x="4472" y="198"/>
                </a:lnTo>
                <a:lnTo>
                  <a:pt x="4613" y="0"/>
                </a:lnTo>
              </a:path>
            </a:pathLst>
          </a:custGeom>
          <a:noFill/>
          <a:ln w="50800" cap="rnd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74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4" grpId="0" animBg="1"/>
      <p:bldP spid="8235" grpId="0" animBg="1"/>
      <p:bldP spid="8236" grpId="0" animBg="1"/>
      <p:bldP spid="8237" grpId="0" animBg="1"/>
      <p:bldP spid="8238" grpId="0" animBg="1"/>
      <p:bldP spid="8239" grpId="0" animBg="1"/>
      <p:bldP spid="8240" grpId="0" animBg="1"/>
      <p:bldP spid="8241" grpId="0" animBg="1"/>
      <p:bldP spid="8242" grpId="0" animBg="1"/>
      <p:bldP spid="8243" grpId="0" animBg="1"/>
      <p:bldP spid="8244" grpId="0" animBg="1"/>
      <p:bldP spid="8245" grpId="0" animBg="1"/>
      <p:bldP spid="8246" grpId="0" animBg="1"/>
      <p:bldP spid="8247" grpId="0" animBg="1"/>
      <p:bldP spid="8248" grpId="0" animBg="1"/>
      <p:bldP spid="8249" grpId="0" animBg="1"/>
      <p:bldP spid="82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7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91" name="Group 1067"/>
          <p:cNvGrpSpPr>
            <a:grpSpLocks/>
          </p:cNvGrpSpPr>
          <p:nvPr/>
        </p:nvGrpSpPr>
        <p:grpSpPr bwMode="auto">
          <a:xfrm>
            <a:off x="1787526" y="249238"/>
            <a:ext cx="8594725" cy="6094412"/>
            <a:chOff x="166" y="157"/>
            <a:chExt cx="5414" cy="3839"/>
          </a:xfrm>
        </p:grpSpPr>
        <p:graphicFrame>
          <p:nvGraphicFramePr>
            <p:cNvPr id="37894" name="Object 1026"/>
            <p:cNvGraphicFramePr>
              <a:graphicFrameLocks/>
            </p:cNvGraphicFramePr>
            <p:nvPr/>
          </p:nvGraphicFramePr>
          <p:xfrm>
            <a:off x="396" y="353"/>
            <a:ext cx="768" cy="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3" imgW="6172200" imgH="6743700" progId="CorelDraw.Graphic.8">
                    <p:embed/>
                  </p:oleObj>
                </mc:Choice>
                <mc:Fallback>
                  <p:oleObj name="CorelDRAW" r:id="rId3" imgW="6172200" imgH="6743700" progId="CorelDraw.Graphic.8">
                    <p:embed/>
                    <p:pic>
                      <p:nvPicPr>
                        <p:cNvPr id="37894" name="Object 102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353"/>
                          <a:ext cx="768" cy="83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70195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5" name="Object 1027"/>
            <p:cNvGraphicFramePr>
              <a:graphicFrameLocks/>
            </p:cNvGraphicFramePr>
            <p:nvPr/>
          </p:nvGraphicFramePr>
          <p:xfrm>
            <a:off x="10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5" imgW="6172200" imgH="6486525" progId="CorelDraw.Graphic.8">
                    <p:embed/>
                  </p:oleObj>
                </mc:Choice>
                <mc:Fallback>
                  <p:oleObj name="CorelDRAW" r:id="rId5" imgW="6172200" imgH="6486525" progId="CorelDraw.Graphic.8">
                    <p:embed/>
                    <p:pic>
                      <p:nvPicPr>
                        <p:cNvPr id="37895" name="Object 10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6" name="Object 1028"/>
            <p:cNvGraphicFramePr>
              <a:graphicFrameLocks/>
            </p:cNvGraphicFramePr>
            <p:nvPr/>
          </p:nvGraphicFramePr>
          <p:xfrm>
            <a:off x="1740" y="458"/>
            <a:ext cx="768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7" imgW="6172200" imgH="5895975" progId="CorelDraw.Graphic.8">
                    <p:embed/>
                  </p:oleObj>
                </mc:Choice>
                <mc:Fallback>
                  <p:oleObj name="CorelDRAW" r:id="rId7" imgW="6172200" imgH="5895975" progId="CorelDraw.Graphic.8">
                    <p:embed/>
                    <p:pic>
                      <p:nvPicPr>
                        <p:cNvPr id="37896" name="Object 10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0" y="458"/>
                          <a:ext cx="768" cy="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7" name="Object 1029"/>
            <p:cNvGraphicFramePr>
              <a:graphicFrameLocks/>
            </p:cNvGraphicFramePr>
            <p:nvPr/>
          </p:nvGraphicFramePr>
          <p:xfrm>
            <a:off x="234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9" imgW="6172200" imgH="5010150" progId="CorelDraw.Graphic.8">
                    <p:embed/>
                  </p:oleObj>
                </mc:Choice>
                <mc:Fallback>
                  <p:oleObj name="CorelDRAW" r:id="rId9" imgW="6172200" imgH="5010150" progId="CorelDraw.Graphic.8">
                    <p:embed/>
                    <p:pic>
                      <p:nvPicPr>
                        <p:cNvPr id="37897" name="Object 102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8" name="Object 1030"/>
            <p:cNvGraphicFramePr>
              <a:graphicFrameLocks/>
            </p:cNvGraphicFramePr>
            <p:nvPr/>
          </p:nvGraphicFramePr>
          <p:xfrm>
            <a:off x="2920" y="642"/>
            <a:ext cx="768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1" imgW="6172200" imgH="4419600" progId="CorelDraw.Graphic.8">
                    <p:embed/>
                  </p:oleObj>
                </mc:Choice>
                <mc:Fallback>
                  <p:oleObj name="CorelDRAW" r:id="rId11" imgW="6172200" imgH="4419600" progId="CorelDraw.Graphic.8">
                    <p:embed/>
                    <p:pic>
                      <p:nvPicPr>
                        <p:cNvPr id="37898" name="Object 103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0" y="642"/>
                          <a:ext cx="768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9" name="Object 1031"/>
            <p:cNvGraphicFramePr>
              <a:graphicFrameLocks/>
            </p:cNvGraphicFramePr>
            <p:nvPr/>
          </p:nvGraphicFramePr>
          <p:xfrm>
            <a:off x="356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3" imgW="6172200" imgH="5010150" progId="CorelDraw.Graphic.8">
                    <p:embed/>
                  </p:oleObj>
                </mc:Choice>
                <mc:Fallback>
                  <p:oleObj name="CorelDRAW" r:id="rId13" imgW="6172200" imgH="5010150" progId="CorelDraw.Graphic.8">
                    <p:embed/>
                    <p:pic>
                      <p:nvPicPr>
                        <p:cNvPr id="37899" name="Object 10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0" name="Object 1032"/>
            <p:cNvGraphicFramePr>
              <a:graphicFrameLocks/>
            </p:cNvGraphicFramePr>
            <p:nvPr/>
          </p:nvGraphicFramePr>
          <p:xfrm>
            <a:off x="41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6172200" imgH="6486525" progId="CorelDraw.Graphic.8">
                    <p:embed/>
                  </p:oleObj>
                </mc:Choice>
                <mc:Fallback>
                  <p:oleObj name="CorelDRAW" r:id="rId15" imgW="6172200" imgH="6486525" progId="CorelDraw.Graphic.8">
                    <p:embed/>
                    <p:pic>
                      <p:nvPicPr>
                        <p:cNvPr id="37900" name="Object 10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1" name="Object 1033"/>
            <p:cNvGraphicFramePr>
              <a:graphicFrameLocks/>
            </p:cNvGraphicFramePr>
            <p:nvPr/>
          </p:nvGraphicFramePr>
          <p:xfrm>
            <a:off x="4812" y="157"/>
            <a:ext cx="768" cy="1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7" imgW="6172200" imgH="8315325" progId="CorelDraw.Graphic.8">
                    <p:embed/>
                  </p:oleObj>
                </mc:Choice>
                <mc:Fallback>
                  <p:oleObj name="CorelDRAW" r:id="rId17" imgW="6172200" imgH="8315325" progId="CorelDraw.Graphic.8">
                    <p:embed/>
                    <p:pic>
                      <p:nvPicPr>
                        <p:cNvPr id="37901" name="Object 103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2" y="157"/>
                          <a:ext cx="768" cy="10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02" name="Group 1065"/>
            <p:cNvGrpSpPr>
              <a:grpSpLocks/>
            </p:cNvGrpSpPr>
            <p:nvPr/>
          </p:nvGrpSpPr>
          <p:grpSpPr bwMode="auto">
            <a:xfrm>
              <a:off x="166" y="1753"/>
              <a:ext cx="5314" cy="2243"/>
              <a:chOff x="166" y="1753"/>
              <a:chExt cx="5314" cy="2243"/>
            </a:xfrm>
          </p:grpSpPr>
          <p:sp>
            <p:nvSpPr>
              <p:cNvPr id="37904" name="Line 1034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5" name="Line 1035"/>
              <p:cNvSpPr>
                <a:spLocks noChangeShapeType="1"/>
              </p:cNvSpPr>
              <p:nvPr/>
            </p:nvSpPr>
            <p:spPr bwMode="auto">
              <a:xfrm>
                <a:off x="165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6" name="Line 1036"/>
              <p:cNvSpPr>
                <a:spLocks noChangeShapeType="1"/>
              </p:cNvSpPr>
              <p:nvPr/>
            </p:nvSpPr>
            <p:spPr bwMode="auto">
              <a:xfrm>
                <a:off x="253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7" name="Line 1037"/>
              <p:cNvSpPr>
                <a:spLocks noChangeShapeType="1"/>
              </p:cNvSpPr>
              <p:nvPr/>
            </p:nvSpPr>
            <p:spPr bwMode="auto">
              <a:xfrm>
                <a:off x="3407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8" name="Line 1038"/>
              <p:cNvSpPr>
                <a:spLocks noChangeShapeType="1"/>
              </p:cNvSpPr>
              <p:nvPr/>
            </p:nvSpPr>
            <p:spPr bwMode="auto">
              <a:xfrm>
                <a:off x="428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9" name="Line 1039"/>
              <p:cNvSpPr>
                <a:spLocks noChangeShapeType="1"/>
              </p:cNvSpPr>
              <p:nvPr/>
            </p:nvSpPr>
            <p:spPr bwMode="auto">
              <a:xfrm>
                <a:off x="516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0" name="Line 1040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438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1" name="Rectangle 1041"/>
              <p:cNvSpPr>
                <a:spLocks noChangeArrowheads="1"/>
              </p:cNvSpPr>
              <p:nvPr/>
            </p:nvSpPr>
            <p:spPr bwMode="auto">
              <a:xfrm>
                <a:off x="688" y="3792"/>
                <a:ext cx="15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37912" name="Rectangle 1042"/>
              <p:cNvSpPr>
                <a:spLocks noChangeArrowheads="1"/>
              </p:cNvSpPr>
              <p:nvPr/>
            </p:nvSpPr>
            <p:spPr bwMode="auto">
              <a:xfrm>
                <a:off x="153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20</a:t>
                </a:r>
              </a:p>
            </p:txBody>
          </p:sp>
          <p:sp>
            <p:nvSpPr>
              <p:cNvPr id="37913" name="Rectangle 1043"/>
              <p:cNvSpPr>
                <a:spLocks noChangeArrowheads="1"/>
              </p:cNvSpPr>
              <p:nvPr/>
            </p:nvSpPr>
            <p:spPr bwMode="auto">
              <a:xfrm>
                <a:off x="2412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40</a:t>
                </a:r>
              </a:p>
            </p:txBody>
          </p:sp>
          <p:sp>
            <p:nvSpPr>
              <p:cNvPr id="37914" name="Rectangle 1044"/>
              <p:cNvSpPr>
                <a:spLocks noChangeArrowheads="1"/>
              </p:cNvSpPr>
              <p:nvPr/>
            </p:nvSpPr>
            <p:spPr bwMode="auto">
              <a:xfrm>
                <a:off x="3289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60</a:t>
                </a:r>
              </a:p>
            </p:txBody>
          </p:sp>
          <p:sp>
            <p:nvSpPr>
              <p:cNvPr id="37915" name="Rectangle 1045"/>
              <p:cNvSpPr>
                <a:spLocks noChangeArrowheads="1"/>
              </p:cNvSpPr>
              <p:nvPr/>
            </p:nvSpPr>
            <p:spPr bwMode="auto">
              <a:xfrm>
                <a:off x="416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80</a:t>
                </a:r>
              </a:p>
            </p:txBody>
          </p:sp>
          <p:sp>
            <p:nvSpPr>
              <p:cNvPr id="37916" name="Rectangle 1046"/>
              <p:cNvSpPr>
                <a:spLocks noChangeArrowheads="1"/>
              </p:cNvSpPr>
              <p:nvPr/>
            </p:nvSpPr>
            <p:spPr bwMode="auto">
              <a:xfrm>
                <a:off x="5012" y="3792"/>
                <a:ext cx="23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37917" name="Line 1047"/>
              <p:cNvSpPr>
                <a:spLocks noChangeShapeType="1"/>
              </p:cNvSpPr>
              <p:nvPr/>
            </p:nvSpPr>
            <p:spPr bwMode="auto">
              <a:xfrm flipH="1">
                <a:off x="538" y="3478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8" name="Line 1048"/>
              <p:cNvSpPr>
                <a:spLocks noChangeShapeType="1"/>
              </p:cNvSpPr>
              <p:nvPr/>
            </p:nvSpPr>
            <p:spPr bwMode="auto">
              <a:xfrm flipH="1">
                <a:off x="538" y="3214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9" name="Line 1049"/>
              <p:cNvSpPr>
                <a:spLocks noChangeShapeType="1"/>
              </p:cNvSpPr>
              <p:nvPr/>
            </p:nvSpPr>
            <p:spPr bwMode="auto">
              <a:xfrm flipH="1">
                <a:off x="538" y="2949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0" name="Line 1050"/>
              <p:cNvSpPr>
                <a:spLocks noChangeShapeType="1"/>
              </p:cNvSpPr>
              <p:nvPr/>
            </p:nvSpPr>
            <p:spPr bwMode="auto">
              <a:xfrm flipH="1">
                <a:off x="538" y="2685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1" name="Line 1051"/>
              <p:cNvSpPr>
                <a:spLocks noChangeShapeType="1"/>
              </p:cNvSpPr>
              <p:nvPr/>
            </p:nvSpPr>
            <p:spPr bwMode="auto">
              <a:xfrm flipH="1">
                <a:off x="538" y="2421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2" name="Line 1052"/>
              <p:cNvSpPr>
                <a:spLocks noChangeShapeType="1"/>
              </p:cNvSpPr>
              <p:nvPr/>
            </p:nvSpPr>
            <p:spPr bwMode="auto">
              <a:xfrm flipH="1">
                <a:off x="538" y="2157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3" name="Line 1053"/>
              <p:cNvSpPr>
                <a:spLocks noChangeShapeType="1"/>
              </p:cNvSpPr>
              <p:nvPr/>
            </p:nvSpPr>
            <p:spPr bwMode="auto">
              <a:xfrm flipH="1">
                <a:off x="538" y="1892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4" name="Line 1054"/>
              <p:cNvSpPr>
                <a:spLocks noChangeShapeType="1"/>
              </p:cNvSpPr>
              <p:nvPr/>
            </p:nvSpPr>
            <p:spPr bwMode="auto">
              <a:xfrm flipV="1">
                <a:off x="596" y="1892"/>
                <a:ext cx="0" cy="15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5" name="Rectangle 1055"/>
              <p:cNvSpPr>
                <a:spLocks noChangeArrowheads="1"/>
              </p:cNvSpPr>
              <p:nvPr/>
            </p:nvSpPr>
            <p:spPr bwMode="auto">
              <a:xfrm rot="16200000">
                <a:off x="355" y="3407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1.8</a:t>
                </a:r>
              </a:p>
            </p:txBody>
          </p:sp>
          <p:sp>
            <p:nvSpPr>
              <p:cNvPr id="37926" name="Rectangle 1056"/>
              <p:cNvSpPr>
                <a:spLocks noChangeArrowheads="1"/>
              </p:cNvSpPr>
              <p:nvPr/>
            </p:nvSpPr>
            <p:spPr bwMode="auto">
              <a:xfrm rot="16200000">
                <a:off x="355" y="3143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2.0</a:t>
                </a:r>
              </a:p>
            </p:txBody>
          </p:sp>
          <p:sp>
            <p:nvSpPr>
              <p:cNvPr id="37927" name="Rectangle 1057"/>
              <p:cNvSpPr>
                <a:spLocks noChangeArrowheads="1"/>
              </p:cNvSpPr>
              <p:nvPr/>
            </p:nvSpPr>
            <p:spPr bwMode="auto">
              <a:xfrm rot="16200000">
                <a:off x="355" y="2878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2.2</a:t>
                </a:r>
              </a:p>
            </p:txBody>
          </p:sp>
          <p:sp>
            <p:nvSpPr>
              <p:cNvPr id="37928" name="Rectangle 1058"/>
              <p:cNvSpPr>
                <a:spLocks noChangeArrowheads="1"/>
              </p:cNvSpPr>
              <p:nvPr/>
            </p:nvSpPr>
            <p:spPr bwMode="auto">
              <a:xfrm rot="16200000">
                <a:off x="355" y="2614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2.4</a:t>
                </a:r>
              </a:p>
            </p:txBody>
          </p:sp>
          <p:sp>
            <p:nvSpPr>
              <p:cNvPr id="37929" name="Rectangle 1059"/>
              <p:cNvSpPr>
                <a:spLocks noChangeArrowheads="1"/>
              </p:cNvSpPr>
              <p:nvPr/>
            </p:nvSpPr>
            <p:spPr bwMode="auto">
              <a:xfrm rot="16200000">
                <a:off x="355" y="2350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2.6</a:t>
                </a:r>
              </a:p>
            </p:txBody>
          </p:sp>
          <p:sp>
            <p:nvSpPr>
              <p:cNvPr id="37930" name="Rectangle 1060"/>
              <p:cNvSpPr>
                <a:spLocks noChangeArrowheads="1"/>
              </p:cNvSpPr>
              <p:nvPr/>
            </p:nvSpPr>
            <p:spPr bwMode="auto">
              <a:xfrm rot="16200000">
                <a:off x="355" y="2086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2.8</a:t>
                </a:r>
              </a:p>
            </p:txBody>
          </p:sp>
          <p:sp>
            <p:nvSpPr>
              <p:cNvPr id="37931" name="Rectangle 1061"/>
              <p:cNvSpPr>
                <a:spLocks noChangeArrowheads="1"/>
              </p:cNvSpPr>
              <p:nvPr/>
            </p:nvSpPr>
            <p:spPr bwMode="auto">
              <a:xfrm rot="16200000">
                <a:off x="355" y="1821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3.0</a:t>
                </a:r>
              </a:p>
            </p:txBody>
          </p:sp>
          <p:sp>
            <p:nvSpPr>
              <p:cNvPr id="37932" name="Freeform 1062"/>
              <p:cNvSpPr>
                <a:spLocks/>
              </p:cNvSpPr>
              <p:nvPr/>
            </p:nvSpPr>
            <p:spPr bwMode="auto">
              <a:xfrm>
                <a:off x="596" y="1753"/>
                <a:ext cx="4884" cy="1985"/>
              </a:xfrm>
              <a:custGeom>
                <a:avLst/>
                <a:gdLst>
                  <a:gd name="T0" fmla="*/ 0 w 4884"/>
                  <a:gd name="T1" fmla="*/ 0 h 1985"/>
                  <a:gd name="T2" fmla="*/ 0 w 4884"/>
                  <a:gd name="T3" fmla="*/ 1984 h 1985"/>
                  <a:gd name="T4" fmla="*/ 4883 w 4884"/>
                  <a:gd name="T5" fmla="*/ 1984 h 1985"/>
                  <a:gd name="T6" fmla="*/ 4883 w 4884"/>
                  <a:gd name="T7" fmla="*/ 0 h 1985"/>
                  <a:gd name="T8" fmla="*/ 0 w 4884"/>
                  <a:gd name="T9" fmla="*/ 0 h 19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84" h="1985">
                    <a:moveTo>
                      <a:pt x="0" y="0"/>
                    </a:moveTo>
                    <a:lnTo>
                      <a:pt x="0" y="1984"/>
                    </a:lnTo>
                    <a:lnTo>
                      <a:pt x="4883" y="1984"/>
                    </a:lnTo>
                    <a:lnTo>
                      <a:pt x="488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37933" name="Rectangle 1063"/>
              <p:cNvSpPr>
                <a:spLocks noChangeArrowheads="1"/>
              </p:cNvSpPr>
              <p:nvPr/>
            </p:nvSpPr>
            <p:spPr bwMode="auto">
              <a:xfrm rot="16200000">
                <a:off x="-532" y="2645"/>
                <a:ext cx="1571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Knee Angle for Individual Jump</a:t>
                </a:r>
              </a:p>
            </p:txBody>
          </p:sp>
          <p:sp>
            <p:nvSpPr>
              <p:cNvPr id="37934" name="Rectangle 1064"/>
              <p:cNvSpPr>
                <a:spLocks noChangeArrowheads="1"/>
              </p:cNvSpPr>
              <p:nvPr/>
            </p:nvSpPr>
            <p:spPr bwMode="auto">
              <a:xfrm>
                <a:off x="2583" y="3821"/>
                <a:ext cx="719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“Time” Index</a:t>
                </a:r>
              </a:p>
            </p:txBody>
          </p:sp>
        </p:grpSp>
        <p:sp>
          <p:nvSpPr>
            <p:cNvPr id="37903" name="Freeform 1066"/>
            <p:cNvSpPr>
              <a:spLocks/>
            </p:cNvSpPr>
            <p:nvPr/>
          </p:nvSpPr>
          <p:spPr bwMode="auto">
            <a:xfrm>
              <a:off x="622" y="1778"/>
              <a:ext cx="4614" cy="1838"/>
            </a:xfrm>
            <a:custGeom>
              <a:avLst/>
              <a:gdLst>
                <a:gd name="T0" fmla="*/ 0 w 4614"/>
                <a:gd name="T1" fmla="*/ 53 h 1838"/>
                <a:gd name="T2" fmla="*/ 139 w 4614"/>
                <a:gd name="T3" fmla="*/ 79 h 1838"/>
                <a:gd name="T4" fmla="*/ 279 w 4614"/>
                <a:gd name="T5" fmla="*/ 93 h 1838"/>
                <a:gd name="T6" fmla="*/ 419 w 4614"/>
                <a:gd name="T7" fmla="*/ 119 h 1838"/>
                <a:gd name="T8" fmla="*/ 559 w 4614"/>
                <a:gd name="T9" fmla="*/ 133 h 1838"/>
                <a:gd name="T10" fmla="*/ 698 w 4614"/>
                <a:gd name="T11" fmla="*/ 146 h 1838"/>
                <a:gd name="T12" fmla="*/ 838 w 4614"/>
                <a:gd name="T13" fmla="*/ 158 h 1838"/>
                <a:gd name="T14" fmla="*/ 978 w 4614"/>
                <a:gd name="T15" fmla="*/ 172 h 1838"/>
                <a:gd name="T16" fmla="*/ 1119 w 4614"/>
                <a:gd name="T17" fmla="*/ 225 h 1838"/>
                <a:gd name="T18" fmla="*/ 1257 w 4614"/>
                <a:gd name="T19" fmla="*/ 291 h 1838"/>
                <a:gd name="T20" fmla="*/ 1398 w 4614"/>
                <a:gd name="T21" fmla="*/ 397 h 1838"/>
                <a:gd name="T22" fmla="*/ 1537 w 4614"/>
                <a:gd name="T23" fmla="*/ 542 h 1838"/>
                <a:gd name="T24" fmla="*/ 1678 w 4614"/>
                <a:gd name="T25" fmla="*/ 688 h 1838"/>
                <a:gd name="T26" fmla="*/ 1816 w 4614"/>
                <a:gd name="T27" fmla="*/ 846 h 1838"/>
                <a:gd name="T28" fmla="*/ 1957 w 4614"/>
                <a:gd name="T29" fmla="*/ 1005 h 1838"/>
                <a:gd name="T30" fmla="*/ 2096 w 4614"/>
                <a:gd name="T31" fmla="*/ 1163 h 1838"/>
                <a:gd name="T32" fmla="*/ 2237 w 4614"/>
                <a:gd name="T33" fmla="*/ 1309 h 1838"/>
                <a:gd name="T34" fmla="*/ 2375 w 4614"/>
                <a:gd name="T35" fmla="*/ 1441 h 1838"/>
                <a:gd name="T36" fmla="*/ 2516 w 4614"/>
                <a:gd name="T37" fmla="*/ 1560 h 1838"/>
                <a:gd name="T38" fmla="*/ 2655 w 4614"/>
                <a:gd name="T39" fmla="*/ 1666 h 1838"/>
                <a:gd name="T40" fmla="*/ 2796 w 4614"/>
                <a:gd name="T41" fmla="*/ 1745 h 1838"/>
                <a:gd name="T42" fmla="*/ 2934 w 4614"/>
                <a:gd name="T43" fmla="*/ 1811 h 1838"/>
                <a:gd name="T44" fmla="*/ 3075 w 4614"/>
                <a:gd name="T45" fmla="*/ 1837 h 1838"/>
                <a:gd name="T46" fmla="*/ 3215 w 4614"/>
                <a:gd name="T47" fmla="*/ 1837 h 1838"/>
                <a:gd name="T48" fmla="*/ 3354 w 4614"/>
                <a:gd name="T49" fmla="*/ 1811 h 1838"/>
                <a:gd name="T50" fmla="*/ 3494 w 4614"/>
                <a:gd name="T51" fmla="*/ 1758 h 1838"/>
                <a:gd name="T52" fmla="*/ 3633 w 4614"/>
                <a:gd name="T53" fmla="*/ 1679 h 1838"/>
                <a:gd name="T54" fmla="*/ 3774 w 4614"/>
                <a:gd name="T55" fmla="*/ 1533 h 1838"/>
                <a:gd name="T56" fmla="*/ 3913 w 4614"/>
                <a:gd name="T57" fmla="*/ 1335 h 1838"/>
                <a:gd name="T58" fmla="*/ 4053 w 4614"/>
                <a:gd name="T59" fmla="*/ 1084 h 1838"/>
                <a:gd name="T60" fmla="*/ 4192 w 4614"/>
                <a:gd name="T61" fmla="*/ 793 h 1838"/>
                <a:gd name="T62" fmla="*/ 4333 w 4614"/>
                <a:gd name="T63" fmla="*/ 476 h 1838"/>
                <a:gd name="T64" fmla="*/ 4472 w 4614"/>
                <a:gd name="T65" fmla="*/ 198 h 1838"/>
                <a:gd name="T66" fmla="*/ 4613 w 4614"/>
                <a:gd name="T67" fmla="*/ 0 h 183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614" h="1838">
                  <a:moveTo>
                    <a:pt x="0" y="53"/>
                  </a:moveTo>
                  <a:lnTo>
                    <a:pt x="139" y="79"/>
                  </a:lnTo>
                  <a:lnTo>
                    <a:pt x="279" y="93"/>
                  </a:lnTo>
                  <a:lnTo>
                    <a:pt x="419" y="119"/>
                  </a:lnTo>
                  <a:lnTo>
                    <a:pt x="559" y="133"/>
                  </a:lnTo>
                  <a:lnTo>
                    <a:pt x="698" y="146"/>
                  </a:lnTo>
                  <a:lnTo>
                    <a:pt x="838" y="158"/>
                  </a:lnTo>
                  <a:lnTo>
                    <a:pt x="978" y="172"/>
                  </a:lnTo>
                  <a:lnTo>
                    <a:pt x="1119" y="225"/>
                  </a:lnTo>
                  <a:lnTo>
                    <a:pt x="1257" y="291"/>
                  </a:lnTo>
                  <a:lnTo>
                    <a:pt x="1398" y="397"/>
                  </a:lnTo>
                  <a:lnTo>
                    <a:pt x="1537" y="542"/>
                  </a:lnTo>
                  <a:lnTo>
                    <a:pt x="1678" y="688"/>
                  </a:lnTo>
                  <a:lnTo>
                    <a:pt x="1816" y="846"/>
                  </a:lnTo>
                  <a:lnTo>
                    <a:pt x="1957" y="1005"/>
                  </a:lnTo>
                  <a:lnTo>
                    <a:pt x="2096" y="1163"/>
                  </a:lnTo>
                  <a:lnTo>
                    <a:pt x="2237" y="1309"/>
                  </a:lnTo>
                  <a:lnTo>
                    <a:pt x="2375" y="1441"/>
                  </a:lnTo>
                  <a:lnTo>
                    <a:pt x="2516" y="1560"/>
                  </a:lnTo>
                  <a:lnTo>
                    <a:pt x="2655" y="1666"/>
                  </a:lnTo>
                  <a:lnTo>
                    <a:pt x="2796" y="1745"/>
                  </a:lnTo>
                  <a:lnTo>
                    <a:pt x="2934" y="1811"/>
                  </a:lnTo>
                  <a:lnTo>
                    <a:pt x="3075" y="1837"/>
                  </a:lnTo>
                  <a:lnTo>
                    <a:pt x="3215" y="1837"/>
                  </a:lnTo>
                  <a:lnTo>
                    <a:pt x="3354" y="1811"/>
                  </a:lnTo>
                  <a:lnTo>
                    <a:pt x="3494" y="1758"/>
                  </a:lnTo>
                  <a:lnTo>
                    <a:pt x="3633" y="1679"/>
                  </a:lnTo>
                  <a:lnTo>
                    <a:pt x="3774" y="1533"/>
                  </a:lnTo>
                  <a:lnTo>
                    <a:pt x="3913" y="1335"/>
                  </a:lnTo>
                  <a:lnTo>
                    <a:pt x="4053" y="1084"/>
                  </a:lnTo>
                  <a:lnTo>
                    <a:pt x="4192" y="793"/>
                  </a:lnTo>
                  <a:lnTo>
                    <a:pt x="4333" y="476"/>
                  </a:lnTo>
                  <a:lnTo>
                    <a:pt x="4472" y="198"/>
                  </a:lnTo>
                  <a:lnTo>
                    <a:pt x="4613" y="0"/>
                  </a:lnTo>
                </a:path>
              </a:pathLst>
            </a:custGeom>
            <a:noFill/>
            <a:ln w="50800" cap="rnd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99239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9BD4-932A-F8CA-A2F8-6260BBCF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30E8A-6472-45D9-E0C3-45DDE3BB4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eduroam</a:t>
            </a:r>
            <a:r>
              <a:rPr lang="en-US" dirty="0"/>
              <a:t> (if you automatically connect)</a:t>
            </a:r>
          </a:p>
          <a:p>
            <a:r>
              <a:rPr lang="en-US" dirty="0" err="1"/>
              <a:t>PLUS_event</a:t>
            </a:r>
            <a:endParaRPr lang="en-US" dirty="0"/>
          </a:p>
          <a:p>
            <a:pPr lvl="1"/>
            <a:r>
              <a:rPr lang="en-US" b="1" dirty="0"/>
              <a:t>User-ID: </a:t>
            </a:r>
            <a:r>
              <a:rPr lang="en-US" dirty="0"/>
              <a:t>g1108255</a:t>
            </a:r>
          </a:p>
          <a:p>
            <a:pPr lvl="1"/>
            <a:r>
              <a:rPr lang="en-US" b="1" dirty="0"/>
              <a:t>Password: </a:t>
            </a:r>
            <a:r>
              <a:rPr lang="en-US" dirty="0"/>
              <a:t>QwErT_B1om#</a:t>
            </a:r>
          </a:p>
        </p:txBody>
      </p:sp>
    </p:spTree>
    <p:extLst>
      <p:ext uri="{BB962C8B-B14F-4D97-AF65-F5344CB8AC3E}">
        <p14:creationId xmlns:p14="http://schemas.microsoft.com/office/powerpoint/2010/main" val="2072016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4AB1-0CEE-6F93-1DAF-09BF4E13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8" y="159030"/>
            <a:ext cx="3932237" cy="1600200"/>
          </a:xfrm>
        </p:spPr>
        <p:txBody>
          <a:bodyPr/>
          <a:lstStyle/>
          <a:p>
            <a:r>
              <a:rPr lang="en-GB" dirty="0"/>
              <a:t>Children’s Gait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266D50-DF66-FB0A-0215-9B69978A6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6898" y="2250073"/>
            <a:ext cx="6641489" cy="33207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5320-799E-6E7C-6A56-C8383016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518" y="1759230"/>
            <a:ext cx="4293380" cy="47259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Sagittal hip and knee angles of 39 healthy boys during a single walking stride sampled at 20 time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Motivated </a:t>
            </a:r>
            <a:r>
              <a:rPr lang="en-GB" sz="2000" b="1" dirty="0"/>
              <a:t>significant early methodological developments in FDA</a:t>
            </a:r>
            <a:r>
              <a:rPr lang="en-GB" sz="2000" dirty="0"/>
              <a:t>; see Rice and Silverman (1992) and </a:t>
            </a:r>
            <a:r>
              <a:rPr lang="en-GB" sz="2000" dirty="0" err="1"/>
              <a:t>Leurgans</a:t>
            </a:r>
            <a:r>
              <a:rPr lang="en-GB" sz="2000" dirty="0"/>
              <a:t>, Silverman and </a:t>
            </a:r>
            <a:r>
              <a:rPr lang="en-GB" sz="2000" dirty="0" err="1"/>
              <a:t>Moyeed</a:t>
            </a:r>
            <a:r>
              <a:rPr lang="en-GB" sz="2000" dirty="0"/>
              <a:t> (1993).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Highlights the long-standing link between FDA methods and biomechanics as a useful area of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Small and simple compared to modern biomechanical data!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F802D-C2B0-4595-87CA-83005870B374}"/>
              </a:ext>
            </a:extLst>
          </p:cNvPr>
          <p:cNvSpPr txBox="1"/>
          <p:nvPr/>
        </p:nvSpPr>
        <p:spPr>
          <a:xfrm>
            <a:off x="7476247" y="289333"/>
            <a:ext cx="216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Access it in </a:t>
            </a:r>
            <a:r>
              <a:rPr lang="en-GB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R: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fda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data(“gait”)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gait</a:t>
            </a:r>
          </a:p>
        </p:txBody>
      </p:sp>
    </p:spTree>
    <p:extLst>
      <p:ext uri="{BB962C8B-B14F-4D97-AF65-F5344CB8AC3E}">
        <p14:creationId xmlns:p14="http://schemas.microsoft.com/office/powerpoint/2010/main" val="2547005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AB78-9EFA-DFD9-153B-231DB482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FDA vs. Multivariate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GB" i="1" dirty="0"/>
                  <a:t>“Why not just treat the time series at each point as a separate variable and apply classical methods (e.g., PCA)?”</a:t>
                </a:r>
              </a:p>
              <a:p>
                <a:pPr marL="0" indent="0">
                  <a:buNone/>
                </a:pPr>
                <a:r>
                  <a:rPr lang="en-GB" b="1" dirty="0"/>
                  <a:t>1. Practical: </a:t>
                </a:r>
              </a:p>
              <a:p>
                <a:pPr lvl="1"/>
                <a:r>
                  <a:rPr lang="en-GB" dirty="0"/>
                  <a:t>Naturally accommodates data sampled on different grids without distortion.</a:t>
                </a:r>
              </a:p>
              <a:p>
                <a:pPr lvl="1"/>
                <a:r>
                  <a:rPr lang="en-GB" dirty="0"/>
                  <a:t>Principled statistical approaches for data measured with error.</a:t>
                </a:r>
              </a:p>
              <a:p>
                <a:pPr lvl="1"/>
                <a:r>
                  <a:rPr lang="en-GB" dirty="0"/>
                  <a:t>Parameters in FDA models can be visualised as curves on the same scale as the data.</a:t>
                </a:r>
              </a:p>
              <a:p>
                <a:pPr marL="0" indent="0">
                  <a:buNone/>
                </a:pPr>
                <a:r>
                  <a:rPr lang="en-GB" b="1" dirty="0"/>
                  <a:t>2. Statistical:</a:t>
                </a:r>
              </a:p>
              <a:p>
                <a:pPr lvl="1"/>
                <a:r>
                  <a:rPr lang="en-GB" dirty="0"/>
                  <a:t>Use the smoothness assumption (i.e., adjacent values are linked) to “borrow strength” and improve estimates at various stages of analysis (not just at the start).</a:t>
                </a:r>
              </a:p>
              <a:p>
                <a:pPr lvl="1"/>
                <a:r>
                  <a:rPr lang="en-GB" dirty="0"/>
                  <a:t>Multivariate approaches don’t use this information – they “ignore the ordering”.</a:t>
                </a:r>
              </a:p>
              <a:p>
                <a:pPr marL="0" indent="0">
                  <a:buNone/>
                </a:pPr>
                <a:r>
                  <a:rPr lang="en-GB" b="1" dirty="0"/>
                  <a:t>3. Philosophical:</a:t>
                </a:r>
              </a:p>
              <a:p>
                <a:pPr lvl="1"/>
                <a:r>
                  <a:rPr lang="en-GB" dirty="0"/>
                  <a:t>Movements occur continuously throughout time not just at certain points</a:t>
                </a:r>
              </a:p>
              <a:p>
                <a:pPr lvl="1"/>
                <a:r>
                  <a:rPr lang="en-GB" dirty="0"/>
                  <a:t>E.g., Linear or angular displacement </a:t>
                </a:r>
                <a:r>
                  <a:rPr lang="en-GB" b="1" u="sng" dirty="0"/>
                  <a:t>function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IE" b="1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existence of velocity and acceleration as its derivatives</a:t>
                </a:r>
              </a:p>
              <a:p>
                <a:pPr lvl="1"/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99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various steps in FDA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FDA can be viewed a process that consists of various steps: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Representing (biomechanical) data as functions: </a:t>
            </a:r>
            <a:r>
              <a:rPr lang="en-IE" sz="2800" dirty="0"/>
              <a:t>Convert discrete sampled series’ of data to smooth curves.</a:t>
            </a:r>
            <a:endParaRPr lang="en-IE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Exploring modes of variation in (biomechanical) data:</a:t>
            </a:r>
            <a:r>
              <a:rPr lang="en-IE" sz="2800" dirty="0"/>
              <a:t> Exploratory data analysis for curves.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Statistical modelling: </a:t>
            </a:r>
            <a:r>
              <a:rPr lang="en-IE" sz="2800" dirty="0"/>
              <a:t>Applying functional versions of classical statistical models, e.g., regression.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Presenting the results of analysis:</a:t>
            </a:r>
            <a:r>
              <a:rPr lang="en-IE" sz="2800" dirty="0"/>
              <a:t> An important step so that results are intuitive and meaningful to practitioners, but often overlooked.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03553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D8483C-EC9D-C330-0939-F3DC3A88265F}"/>
              </a:ext>
            </a:extLst>
          </p:cNvPr>
          <p:cNvSpPr/>
          <p:nvPr/>
        </p:nvSpPr>
        <p:spPr>
          <a:xfrm>
            <a:off x="838200" y="3974759"/>
            <a:ext cx="10387818" cy="2202204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4D60-37F0-87B2-3639-CEF48D56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 about FDA for Sports Biomechanics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3F0C-FB9F-FB11-C4F1-F942B01E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FDA augments the complex methods identified by Hamill (2006) – but is more flexible than other methods for evaluating movement variability and coordination</a:t>
            </a:r>
          </a:p>
          <a:p>
            <a:pPr>
              <a:defRPr/>
            </a:pPr>
            <a:r>
              <a:rPr lang="en-US" dirty="0"/>
              <a:t>Provides a flexible “toolkit” for researchers working with data presenting as curves</a:t>
            </a:r>
          </a:p>
          <a:p>
            <a:pPr>
              <a:defRPr/>
            </a:pPr>
            <a:r>
              <a:rPr lang="en-US" dirty="0"/>
              <a:t>Its use is still not widespread in biomechanics or sports biomechanics</a:t>
            </a:r>
          </a:p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Although extensive software is made available by the statistics community (e.g., see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hlinkClick r:id="rId3"/>
              </a:rPr>
              <a:t>CRAN task view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), demonstrations and guidance on its use in practical biomechanics settings is lacking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6A7F357-8512-A92E-709E-F0D83FE00BBF}"/>
              </a:ext>
            </a:extLst>
          </p:cNvPr>
          <p:cNvCxnSpPr/>
          <p:nvPr/>
        </p:nvCxnSpPr>
        <p:spPr>
          <a:xfrm>
            <a:off x="838200" y="6176963"/>
            <a:ext cx="801858" cy="462988"/>
          </a:xfrm>
          <a:prstGeom prst="bentConnector3">
            <a:avLst>
              <a:gd name="adj1" fmla="val 877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FC7B02-ADE5-0430-EB56-E730443488E8}"/>
              </a:ext>
            </a:extLst>
          </p:cNvPr>
          <p:cNvSpPr txBox="1"/>
          <p:nvPr/>
        </p:nvSpPr>
        <p:spPr>
          <a:xfrm>
            <a:off x="1752599" y="6408457"/>
            <a:ext cx="5992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We hope to address these challenges today!</a:t>
            </a:r>
          </a:p>
        </p:txBody>
      </p:sp>
    </p:spTree>
    <p:extLst>
      <p:ext uri="{BB962C8B-B14F-4D97-AF65-F5344CB8AC3E}">
        <p14:creationId xmlns:p14="http://schemas.microsoft.com/office/powerpoint/2010/main" val="2837311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363" y="3427807"/>
            <a:ext cx="4217208" cy="3430193"/>
          </a:xfrm>
          <a:prstGeom prst="rect">
            <a:avLst/>
          </a:prstGeom>
        </p:spPr>
      </p:pic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5812" y="4479220"/>
            <a:ext cx="8351837" cy="165290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Technical information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 on FDA steps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br>
              <a:rPr lang="en-IE" sz="2400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endParaRPr lang="en-GB" sz="2400" b="1" dirty="0">
              <a:solidFill>
                <a:schemeClr val="accent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19650" y="1129665"/>
            <a:ext cx="3905250" cy="2152650"/>
            <a:chOff x="2922270" y="1072515"/>
            <a:chExt cx="3905250" cy="21526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270" y="1072515"/>
              <a:ext cx="1752600" cy="21526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4870" y="1072515"/>
              <a:ext cx="2152650" cy="21526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211580" y="1360170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…..and what now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4261" y="4248388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 and next ?</a:t>
            </a:r>
          </a:p>
        </p:txBody>
      </p:sp>
    </p:spTree>
    <p:extLst>
      <p:ext uri="{BB962C8B-B14F-4D97-AF65-F5344CB8AC3E}">
        <p14:creationId xmlns:p14="http://schemas.microsoft.com/office/powerpoint/2010/main" val="86489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 to Functional Data Analysis (FDA)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9199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7EFF-D8CB-076E-DE42-C563164E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6ED8E-AE50-8F79-317E-1CD884E6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729374"/>
            <a:ext cx="1553307" cy="234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56DE9-EC5D-499D-BD4A-E23BF293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17" y="1690688"/>
            <a:ext cx="3442775" cy="2362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6B664-F96E-E9E0-8B4B-8DA828DC8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38" y="4721372"/>
            <a:ext cx="1771503" cy="1771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918AC4-24F7-019D-6811-C6C4AC044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060" y="4944341"/>
            <a:ext cx="2903940" cy="132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336EC4-4EAB-6B8A-F317-B98C89205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072" y="4944341"/>
            <a:ext cx="4201990" cy="137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" y="507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Motivation for this Workshop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265" y="1826558"/>
            <a:ext cx="8782877" cy="40773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600" dirty="0"/>
              <a:t>2023: Hans </a:t>
            </a:r>
            <a:r>
              <a:rPr lang="en-GB" sz="1600" dirty="0" err="1"/>
              <a:t>Gros</a:t>
            </a:r>
            <a:r>
              <a:rPr lang="en-GB" sz="1600" dirty="0"/>
              <a:t> Emerging Researcher Presentation. </a:t>
            </a:r>
            <a:r>
              <a:rPr lang="en-IE" sz="1600" i="1" dirty="0"/>
              <a:t>Over 30 years of functional data analysis in human movement</a:t>
            </a:r>
            <a:r>
              <a:rPr lang="en-GB" sz="1600" dirty="0"/>
              <a:t>. John Warmenhoven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2014: Research Methods in Biomechanics chapter 14 </a:t>
            </a:r>
            <a:r>
              <a:rPr lang="en-GB" sz="1600" i="1" dirty="0"/>
              <a:t>Biomechanical analysis of Waveform data. Kevin </a:t>
            </a:r>
            <a:r>
              <a:rPr lang="en-GB" sz="1600" dirty="0" err="1"/>
              <a:t>Deluzio</a:t>
            </a:r>
            <a:r>
              <a:rPr lang="en-GB" sz="1600" dirty="0"/>
              <a:t>, Norma Coffey &amp; Drew Harrison </a:t>
            </a:r>
          </a:p>
          <a:p>
            <a:pPr marL="0" indent="0">
              <a:buNone/>
            </a:pPr>
            <a:r>
              <a:rPr lang="en-IE" sz="1600" dirty="0"/>
              <a:t>2014:  ISBS Dyson Lecture: </a:t>
            </a:r>
            <a:r>
              <a:rPr lang="en-IE" sz="1600" i="1" dirty="0"/>
              <a:t>Applications of Functional Data Analysis in sport biomechanics. </a:t>
            </a:r>
            <a:r>
              <a:rPr lang="en-IE" sz="1600" dirty="0"/>
              <a:t>Drew Harrison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2009  ISBS Symposium,</a:t>
            </a:r>
            <a:r>
              <a:rPr lang="en-GB" sz="1600" i="1" dirty="0"/>
              <a:t> </a:t>
            </a:r>
            <a:r>
              <a:rPr lang="en-GB" sz="1600" dirty="0"/>
              <a:t>Limerick : </a:t>
            </a:r>
            <a:r>
              <a:rPr lang="en-GB" sz="1600" i="1" dirty="0"/>
              <a:t>Recent developments in data analysis. Norma </a:t>
            </a:r>
            <a:r>
              <a:rPr lang="en-IE" sz="1600" dirty="0"/>
              <a:t>Coffey 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IE" sz="16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35" y="2174795"/>
            <a:ext cx="738441" cy="738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0" y="3293196"/>
            <a:ext cx="1050689" cy="1050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72" y="4723845"/>
            <a:ext cx="692504" cy="8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95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92313" y="26035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dirty="0"/>
              <a:t>Outline of the Workshop</a:t>
            </a:r>
            <a:br>
              <a:rPr lang="en-IE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9766" y="1403350"/>
            <a:ext cx="9480756" cy="4933950"/>
          </a:xfrm>
          <a:ln>
            <a:noFill/>
          </a:ln>
        </p:spPr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IE" dirty="0"/>
              <a:t>The workshop is in </a:t>
            </a:r>
            <a:r>
              <a:rPr lang="en-IE" u="sng" dirty="0"/>
              <a:t>TWO</a:t>
            </a:r>
            <a:r>
              <a:rPr lang="en-IE" dirty="0"/>
              <a:t> main parts: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IE" dirty="0"/>
          </a:p>
          <a:p>
            <a:pPr marL="514350" indent="-51435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examination of Functional Data Analysis (FDA) and its applications in biomechanics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Describe FDA and the various steps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Consider examples of applications of FDA in Sport and exercise related biomechanics</a:t>
            </a:r>
          </a:p>
          <a:p>
            <a:pPr marL="400050" lvl="1" indent="0">
              <a:lnSpc>
                <a:spcPct val="80000"/>
              </a:lnSpc>
              <a:buNone/>
              <a:defRPr/>
            </a:pPr>
            <a:endParaRPr lang="en-IE" dirty="0">
              <a:latin typeface="Calibri" panose="020F0502020204030204" pitchFamily="34" charset="0"/>
            </a:endParaRPr>
          </a:p>
          <a:p>
            <a:pPr marL="457200" indent="-45720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interactive practical using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IE" dirty="0">
                <a:latin typeface="Calibri" panose="020F0502020204030204" pitchFamily="34" charset="0"/>
              </a:rPr>
              <a:t> </a:t>
            </a:r>
            <a:r>
              <a:rPr lang="en-IE" dirty="0"/>
              <a:t>(materials on </a:t>
            </a:r>
            <a:r>
              <a:rPr lang="en-IE" dirty="0">
                <a:hlinkClick r:id="rId3"/>
              </a:rPr>
              <a:t>our GitHub site</a:t>
            </a:r>
            <a:r>
              <a:rPr lang="en-IE" dirty="0"/>
              <a:t>)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72061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37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The schedule is intended to be flexible with various breaks to facilitate interaction and discussion: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905050-F49A-B2DE-53BA-E12791C4F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71200"/>
              </p:ext>
            </p:extLst>
          </p:nvPr>
        </p:nvGraphicFramePr>
        <p:xfrm>
          <a:off x="1106269" y="2613042"/>
          <a:ext cx="10247531" cy="4048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883">
                  <a:extLst>
                    <a:ext uri="{9D8B030D-6E8A-4147-A177-3AD203B41FA5}">
                      <a16:colId xmlns:a16="http://schemas.microsoft.com/office/drawing/2014/main" val="2964545479"/>
                    </a:ext>
                  </a:extLst>
                </a:gridCol>
                <a:gridCol w="3914364">
                  <a:extLst>
                    <a:ext uri="{9D8B030D-6E8A-4147-A177-3AD203B41FA5}">
                      <a16:colId xmlns:a16="http://schemas.microsoft.com/office/drawing/2014/main" val="4010634494"/>
                    </a:ext>
                  </a:extLst>
                </a:gridCol>
                <a:gridCol w="2434853">
                  <a:extLst>
                    <a:ext uri="{9D8B030D-6E8A-4147-A177-3AD203B41FA5}">
                      <a16:colId xmlns:a16="http://schemas.microsoft.com/office/drawing/2014/main" val="3934806017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2586724966"/>
                    </a:ext>
                  </a:extLst>
                </a:gridCol>
              </a:tblGrid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01652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09:00 – 09:30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Welcome and 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DH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38671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09:30 – 09:50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26454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09:50 – 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Foundations of FDA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DH &amp; 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24259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12:00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196296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13:00 – 15:00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Hands-on FDA with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Practical (Groups)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265821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15:00 - 16:00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Q&amp;A with Coffee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Group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68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32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do you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own laptop</a:t>
            </a:r>
          </a:p>
          <a:p>
            <a:r>
              <a:rPr lang="en-GB" dirty="0"/>
              <a:t>Via the various pre workshop emails, you should have been able to access the resources on </a:t>
            </a:r>
            <a:r>
              <a:rPr lang="en-IE" dirty="0">
                <a:latin typeface="Calibri" panose="020F0502020204030204" pitchFamily="34" charset="0"/>
                <a:hlinkClick r:id="rId3"/>
              </a:rPr>
              <a:t>our GitHub site 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Obtained the various MS </a:t>
            </a:r>
            <a:r>
              <a:rPr lang="en-GB" dirty="0" err="1"/>
              <a:t>Powerpoint</a:t>
            </a:r>
            <a:r>
              <a:rPr lang="en-GB" dirty="0"/>
              <a:t> slide decks for the presentations</a:t>
            </a:r>
          </a:p>
          <a:p>
            <a:pPr lvl="1"/>
            <a:r>
              <a:rPr lang="en-GB" dirty="0"/>
              <a:t>Downloaded and installed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 and RStudio</a:t>
            </a:r>
          </a:p>
          <a:p>
            <a:pPr lvl="1"/>
            <a:r>
              <a:rPr lang="en-GB" dirty="0"/>
              <a:t>Access to sample data sets,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scripts</a:t>
            </a:r>
          </a:p>
          <a:p>
            <a:pPr lvl="1"/>
            <a:r>
              <a:rPr lang="en-GB" dirty="0"/>
              <a:t>Access to example analyses</a:t>
            </a:r>
          </a:p>
          <a:p>
            <a:r>
              <a:rPr lang="en-GB" dirty="0"/>
              <a:t>If you need help in setting up the resources we can provide this during the breaks between presentations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9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5" y="1441579"/>
            <a:ext cx="4956992" cy="501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Systematic review of FDA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903" y="1052513"/>
            <a:ext cx="5441012" cy="5105400"/>
          </a:xfrm>
        </p:spPr>
        <p:txBody>
          <a:bodyPr/>
          <a:lstStyle/>
          <a:p>
            <a:pPr>
              <a:defRPr/>
            </a:pP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Ullah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and Finch (2013) systematic review of published research in FDA 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84 articles in final review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11 on biomechanics mainly gait and fundamental movements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FDA is useful in analysis of time series data  (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inc.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biomechanics) but full appreciation of FDA has been limited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While there has be an increase in FDA in Sports Biomechanics research since 2013, it use is still somewhat limited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27B97-39AA-901F-42A0-CE44B96B50B7}"/>
              </a:ext>
            </a:extLst>
          </p:cNvPr>
          <p:cNvSpPr txBox="1"/>
          <p:nvPr/>
        </p:nvSpPr>
        <p:spPr>
          <a:xfrm>
            <a:off x="5776915" y="6488668"/>
            <a:ext cx="495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Credit: </a:t>
            </a:r>
            <a:r>
              <a:rPr lang="en-GB" dirty="0"/>
              <a:t>Figure from Ullah and Finch (2013)</a:t>
            </a:r>
          </a:p>
        </p:txBody>
      </p:sp>
    </p:spTree>
    <p:extLst>
      <p:ext uri="{BB962C8B-B14F-4D97-AF65-F5344CB8AC3E}">
        <p14:creationId xmlns:p14="http://schemas.microsoft.com/office/powerpoint/2010/main" val="398299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7" ma:contentTypeDescription="Create a new document." ma:contentTypeScope="" ma:versionID="3c797b9f07986475e16f926a1b1b659b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6060bb0d78491cdbc5c349040e644c8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5B6A8D-535D-4D04-B097-5E98F531CDA1}">
  <ds:schemaRefs>
    <ds:schemaRef ds:uri="http://schemas.microsoft.com/office/2006/metadata/properties"/>
    <ds:schemaRef ds:uri="bda90d89-8edc-45c0-9231-e7d028992c4b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3023927-f72a-40d9-82ec-f3f2d80d180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DAB367-77C5-46E3-9D8E-5BB813174A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5DE0CB-17B8-4C01-A714-00366F79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1487</TotalTime>
  <Words>1644</Words>
  <Application>Microsoft Macintosh PowerPoint</Application>
  <PresentationFormat>Widescreen</PresentationFormat>
  <Paragraphs>260</Paragraphs>
  <Slides>24</Slides>
  <Notes>16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Cambria Math</vt:lpstr>
      <vt:lpstr>CMU Serif</vt:lpstr>
      <vt:lpstr>Courier New</vt:lpstr>
      <vt:lpstr>Gill Sans MT</vt:lpstr>
      <vt:lpstr>PT Sans Caption</vt:lpstr>
      <vt:lpstr>Times New Roman</vt:lpstr>
      <vt:lpstr>Office Theme</vt:lpstr>
      <vt:lpstr>CorelDRAW</vt:lpstr>
      <vt:lpstr>Functional Data Analysis for Sports Biomechanics</vt:lpstr>
      <vt:lpstr>Wifi</vt:lpstr>
      <vt:lpstr>Introduction to Functional Data Analysis (FDA)</vt:lpstr>
      <vt:lpstr>Welcome</vt:lpstr>
      <vt:lpstr>Motivation for this Workshop </vt:lpstr>
      <vt:lpstr>Outline of the Workshop </vt:lpstr>
      <vt:lpstr>Schedule</vt:lpstr>
      <vt:lpstr>What do you need?</vt:lpstr>
      <vt:lpstr>Systematic review of FDA </vt:lpstr>
      <vt:lpstr>Background</vt:lpstr>
      <vt:lpstr>Background</vt:lpstr>
      <vt:lpstr>Background</vt:lpstr>
      <vt:lpstr>Background</vt:lpstr>
      <vt:lpstr>Comparison of mean curves in the vertical jump</vt:lpstr>
      <vt:lpstr>CMJ analysis in Rugby players </vt:lpstr>
      <vt:lpstr>Properties of Functional Data</vt:lpstr>
      <vt:lpstr>PowerPoint Presentation</vt:lpstr>
      <vt:lpstr>PowerPoint Presentation</vt:lpstr>
      <vt:lpstr>PowerPoint Presentation</vt:lpstr>
      <vt:lpstr>Children’s Gait Data</vt:lpstr>
      <vt:lpstr>FDA vs. Multivariate Approaches</vt:lpstr>
      <vt:lpstr>The various steps in FDA</vt:lpstr>
      <vt:lpstr>Conclusions about FDA for Sports Biomechanics</vt:lpstr>
      <vt:lpstr>Technical information  on FDA steps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Data Analysis for Sports Biomechanics</dc:title>
  <dc:creator>Edward.Gunning</dc:creator>
  <cp:lastModifiedBy>Gunning, Edward</cp:lastModifiedBy>
  <cp:revision>34</cp:revision>
  <dcterms:created xsi:type="dcterms:W3CDTF">2024-05-31T18:06:01Z</dcterms:created>
  <dcterms:modified xsi:type="dcterms:W3CDTF">2024-07-15T14:05:50Z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